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67" r:id="rId5"/>
    <p:sldId id="370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CF3"/>
    <a:srgbClr val="4E67C8"/>
    <a:srgbClr val="85B2F6"/>
    <a:srgbClr val="7F7F7F"/>
    <a:srgbClr val="302D2E"/>
    <a:srgbClr val="297FD5"/>
    <a:srgbClr val="312D2D"/>
    <a:srgbClr val="A5C7E5"/>
    <a:srgbClr val="629DD1"/>
    <a:srgbClr val="F2F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76A72-9897-74DB-3BD2-06043F17C5C8}" v="3" dt="2025-01-03T03:01:53.748"/>
    <p1510:client id="{A40A1981-6F89-E101-54DC-76F0A6145C03}" v="29" dt="2025-01-03T02:42:39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15th-anniversary.hkage.edu.hk/wp/zh/logo-2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0A64A-FB49-40F7-ACDE-DC55F3519D4A}"/>
              </a:ext>
            </a:extLst>
          </p:cNvPr>
          <p:cNvSpPr/>
          <p:nvPr userDrawn="1"/>
        </p:nvSpPr>
        <p:spPr>
          <a:xfrm>
            <a:off x="413127" y="1115308"/>
            <a:ext cx="6760800" cy="6409344"/>
          </a:xfrm>
          <a:prstGeom prst="rect">
            <a:avLst/>
          </a:prstGeom>
          <a:gradFill>
            <a:gsLst>
              <a:gs pos="57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94000">
                <a:schemeClr val="accent1">
                  <a:lumMod val="75000"/>
                </a:schemeClr>
              </a:gs>
            </a:gsLst>
            <a:lin ang="3600000" scaled="0"/>
          </a:gradFill>
          <a:ln>
            <a:noFill/>
          </a:ln>
          <a:effectLst>
            <a:innerShdw blurRad="1143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9505321F-B7DE-4D96-ABC7-1657560E70D5}"/>
              </a:ext>
            </a:extLst>
          </p:cNvPr>
          <p:cNvSpPr/>
          <p:nvPr userDrawn="1"/>
        </p:nvSpPr>
        <p:spPr>
          <a:xfrm>
            <a:off x="4406776" y="575635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3D1DCE-2C99-4070-AB10-C37447F97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426" y="5355569"/>
            <a:ext cx="6777613" cy="22272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HK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F70D0EF-7217-4646-A7F4-B8CB00FB8B15}"/>
              </a:ext>
            </a:extLst>
          </p:cNvPr>
          <p:cNvSpPr/>
          <p:nvPr userDrawn="1"/>
        </p:nvSpPr>
        <p:spPr>
          <a:xfrm>
            <a:off x="406400" y="7582831"/>
            <a:ext cx="6767527" cy="2664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BA920004-FA0F-46FF-A8AD-C573C2D15E98}"/>
              </a:ext>
            </a:extLst>
          </p:cNvPr>
          <p:cNvSpPr/>
          <p:nvPr userDrawn="1"/>
        </p:nvSpPr>
        <p:spPr>
          <a:xfrm>
            <a:off x="6856139" y="6899593"/>
            <a:ext cx="689476" cy="683238"/>
          </a:xfrm>
          <a:prstGeom prst="flowChartDecision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3BCCC85B-A6C0-4B40-A26F-C1A6C27C8428}"/>
              </a:ext>
            </a:extLst>
          </p:cNvPr>
          <p:cNvSpPr/>
          <p:nvPr userDrawn="1"/>
        </p:nvSpPr>
        <p:spPr>
          <a:xfrm>
            <a:off x="1368893" y="1655930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A5645D5D-3735-49F8-A896-06DB3C604807}"/>
              </a:ext>
            </a:extLst>
          </p:cNvPr>
          <p:cNvSpPr/>
          <p:nvPr userDrawn="1"/>
        </p:nvSpPr>
        <p:spPr>
          <a:xfrm>
            <a:off x="5838308" y="2831077"/>
            <a:ext cx="463041" cy="45885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7373C067-E7C9-4AE8-A242-7CD75F095BA6}"/>
              </a:ext>
            </a:extLst>
          </p:cNvPr>
          <p:cNvSpPr/>
          <p:nvPr userDrawn="1"/>
        </p:nvSpPr>
        <p:spPr>
          <a:xfrm>
            <a:off x="4112481" y="1707275"/>
            <a:ext cx="918579" cy="910268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B4D4C748-D322-4C36-AE08-3215E5695F00}"/>
              </a:ext>
            </a:extLst>
          </p:cNvPr>
          <p:cNvSpPr/>
          <p:nvPr userDrawn="1"/>
        </p:nvSpPr>
        <p:spPr>
          <a:xfrm>
            <a:off x="741199" y="3204924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83B13BDF-8875-4AC0-90A3-6A1AE8A0E1FA}"/>
              </a:ext>
            </a:extLst>
          </p:cNvPr>
          <p:cNvSpPr/>
          <p:nvPr userDrawn="1"/>
        </p:nvSpPr>
        <p:spPr>
          <a:xfrm>
            <a:off x="587567" y="360380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B2A2CB91-D39A-45D3-9ED0-DF9795471E9B}"/>
              </a:ext>
            </a:extLst>
          </p:cNvPr>
          <p:cNvSpPr/>
          <p:nvPr userDrawn="1"/>
        </p:nvSpPr>
        <p:spPr>
          <a:xfrm>
            <a:off x="2975020" y="3189215"/>
            <a:ext cx="535906" cy="53105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8BD044DA-56BD-4C16-9E3B-3EC2ED3C9CCD}"/>
              </a:ext>
            </a:extLst>
          </p:cNvPr>
          <p:cNvSpPr/>
          <p:nvPr userDrawn="1"/>
        </p:nvSpPr>
        <p:spPr>
          <a:xfrm>
            <a:off x="6074253" y="2739134"/>
            <a:ext cx="454190" cy="45008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6392" y="2262026"/>
            <a:ext cx="4514668" cy="16243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i="0" spc="62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請埴寫課程名稱在此</a:t>
            </a:r>
            <a:endParaRPr lang="en-US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6392" y="4399677"/>
            <a:ext cx="3405059" cy="38408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/>
              <a:t>導師名字及機構名字</a:t>
            </a:r>
            <a:endParaRPr lang="en-US"/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78BA4E9E-9B7E-41FF-A263-6919F28CD44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3633" y="1759306"/>
            <a:ext cx="4497427" cy="40870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/>
              <a:t>活動類型</a:t>
            </a:r>
            <a:endParaRPr lang="en-US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1E72E00F-0174-44E9-B8C8-2CECD066921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90424" y="8590101"/>
            <a:ext cx="3933369" cy="1243769"/>
          </a:xfrm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  <a:ea typeface="+mj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完成本課程後，學員應能：</a:t>
            </a:r>
            <a:endParaRPr lang="en-HK" altLang="zh-TW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/>
              <a:t>請填寫活動預期學習成果</a:t>
            </a:r>
            <a:endParaRPr lang="en-HK" altLang="zh-TW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/>
              <a:t>請填寫活動預期學習成果</a:t>
            </a:r>
            <a:endParaRPr lang="en-HK" altLang="zh-TW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/>
              <a:t>請填寫活動預期學習成果</a:t>
            </a:r>
            <a:endParaRPr lang="en-HK" altLang="zh-TW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951E6121-9AAF-407B-89B1-DBF5ECB56A12}"/>
              </a:ext>
            </a:extLst>
          </p:cNvPr>
          <p:cNvSpPr>
            <a:spLocks/>
          </p:cNvSpPr>
          <p:nvPr/>
        </p:nvSpPr>
        <p:spPr bwMode="auto">
          <a:xfrm rot="5400000">
            <a:off x="5941176" y="9467034"/>
            <a:ext cx="1684030" cy="815196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B1CF07DD-3B7C-4B96-88E4-87D34EE2258B}"/>
              </a:ext>
            </a:extLst>
          </p:cNvPr>
          <p:cNvSpPr>
            <a:spLocks/>
          </p:cNvSpPr>
          <p:nvPr/>
        </p:nvSpPr>
        <p:spPr bwMode="auto">
          <a:xfrm rot="5400000">
            <a:off x="4956066" y="8675883"/>
            <a:ext cx="1235592" cy="2497917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10F067-E20F-4469-94B9-E56527E620F5}"/>
              </a:ext>
            </a:extLst>
          </p:cNvPr>
          <p:cNvSpPr/>
          <p:nvPr userDrawn="1"/>
        </p:nvSpPr>
        <p:spPr>
          <a:xfrm rot="18912684">
            <a:off x="5857639" y="8833455"/>
            <a:ext cx="777598" cy="776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ACDB207-EDB0-48CE-BFD3-11EB3695AE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0424" y="8013508"/>
            <a:ext cx="3405059" cy="384085"/>
          </a:xfrm>
        </p:spPr>
        <p:txBody>
          <a:bodyPr lIns="0" tIns="0" rIns="0" bIns="0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spc="3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r>
              <a:rPr lang="zh-TW" altLang="en-US" sz="1800"/>
              <a:t>預期學習成果</a:t>
            </a: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6E494-60E6-1CFF-AC38-DA32CC4D46FE}"/>
              </a:ext>
            </a:extLst>
          </p:cNvPr>
          <p:cNvSpPr/>
          <p:nvPr userDrawn="1"/>
        </p:nvSpPr>
        <p:spPr>
          <a:xfrm>
            <a:off x="0" y="0"/>
            <a:ext cx="7559675" cy="1200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DF277E81-FE8E-8502-927B-7972055E6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21" y="599655"/>
            <a:ext cx="1595428" cy="4252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847AAD-CDB0-2DD5-BBC7-2BCB5AC19B52}"/>
              </a:ext>
            </a:extLst>
          </p:cNvPr>
          <p:cNvSpPr txBox="1"/>
          <p:nvPr userDrawn="1"/>
        </p:nvSpPr>
        <p:spPr>
          <a:xfrm>
            <a:off x="368533" y="157166"/>
            <a:ext cx="2869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Co-organisers: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454CC7-A61D-3CDE-C952-24D9FB151796}"/>
              </a:ext>
            </a:extLst>
          </p:cNvPr>
          <p:cNvSpPr txBox="1"/>
          <p:nvPr userDrawn="1"/>
        </p:nvSpPr>
        <p:spPr>
          <a:xfrm>
            <a:off x="3466943" y="158720"/>
            <a:ext cx="2869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Organisation: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12D492-9B34-7780-24D4-62E4CC2AC3D6}"/>
              </a:ext>
            </a:extLst>
          </p:cNvPr>
          <p:cNvSpPr txBox="1"/>
          <p:nvPr userDrawn="1"/>
        </p:nvSpPr>
        <p:spPr>
          <a:xfrm>
            <a:off x="3957332" y="588979"/>
            <a:ext cx="1440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>
                <a:solidFill>
                  <a:schemeClr val="bg1"/>
                </a:solidFill>
              </a:rPr>
              <a:t>教育局</a:t>
            </a:r>
            <a:endParaRPr lang="en-US" altLang="zh-TW" sz="1100" b="1">
              <a:solidFill>
                <a:schemeClr val="bg1"/>
              </a:solidFill>
            </a:endParaRPr>
          </a:p>
          <a:p>
            <a:r>
              <a:rPr lang="en-HK"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Bureau</a:t>
            </a:r>
            <a:endParaRPr lang="en-HK" sz="1100" b="1">
              <a:solidFill>
                <a:schemeClr val="bg1"/>
              </a:solidFill>
            </a:endParaRP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65D1D4-8D43-6DD6-468E-A21F20586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8" y="623338"/>
            <a:ext cx="1642951" cy="396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BFA096D-E9A1-7F77-13B0-1B6DB8235036}"/>
              </a:ext>
            </a:extLst>
          </p:cNvPr>
          <p:cNvGrpSpPr/>
          <p:nvPr userDrawn="1"/>
        </p:nvGrpSpPr>
        <p:grpSpPr>
          <a:xfrm>
            <a:off x="5750166" y="46882"/>
            <a:ext cx="2185969" cy="1058971"/>
            <a:chOff x="5750166" y="46882"/>
            <a:chExt cx="2185969" cy="1058971"/>
          </a:xfrm>
        </p:grpSpPr>
        <p:pic>
          <p:nvPicPr>
            <p:cNvPr id="11" name="Picture 10" descr="Cartoon character holding a book&#10;&#10;Description automatically generated">
              <a:extLst>
                <a:ext uri="{FF2B5EF4-FFF2-40B4-BE49-F238E27FC236}">
                  <a16:creationId xmlns:a16="http://schemas.microsoft.com/office/drawing/2014/main" id="{3C25E889-5D60-F544-EBAE-514511182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167" y="52924"/>
              <a:ext cx="495082" cy="8105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5A6D2D-EC62-8D29-593D-C65A47773382}"/>
                </a:ext>
              </a:extLst>
            </p:cNvPr>
            <p:cNvSpPr txBox="1"/>
            <p:nvPr userDrawn="1"/>
          </p:nvSpPr>
          <p:spPr>
            <a:xfrm>
              <a:off x="5750166" y="823192"/>
              <a:ext cx="2185969" cy="28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solidFill>
                    <a:srgbClr val="4E67C8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齊來認識 資資、優優</a:t>
              </a:r>
              <a:endParaRPr lang="en-US" sz="1200" dirty="0">
                <a:solidFill>
                  <a:srgbClr val="4E67C8"/>
                </a:solidFill>
              </a:endParaRPr>
            </a:p>
          </p:txBody>
        </p:sp>
        <p:pic>
          <p:nvPicPr>
            <p:cNvPr id="13" name="Picture 12" descr="A cartoon character holding a ball&#10;&#10;Description automatically generated">
              <a:extLst>
                <a:ext uri="{FF2B5EF4-FFF2-40B4-BE49-F238E27FC236}">
                  <a16:creationId xmlns:a16="http://schemas.microsoft.com/office/drawing/2014/main" id="{F49F2F44-B5DB-A125-1FF0-9CBCF7D13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96" y="46882"/>
              <a:ext cx="533498" cy="810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4">
            <a:extLst>
              <a:ext uri="{FF2B5EF4-FFF2-40B4-BE49-F238E27FC236}">
                <a16:creationId xmlns:a16="http://schemas.microsoft.com/office/drawing/2014/main" id="{64BD1BE4-9D03-4BCD-AE20-3BA495382B5C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rgbClr val="A5C7E5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id="{6FF96BAC-5285-41C0-8C85-B78BFF8FA2E1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AEA62C08-2EDB-4E0C-8FA1-41927368D93C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6C1777C1-18DC-46DC-80EC-4CE206DD90E2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8FBD8E12-E6E6-4069-9A42-6115A7F9D95A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B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/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ED19552-F90D-4691-83AF-570D1DF6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748331" y="9996662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800" b="1" i="0" u="none" kern="1200" spc="31" baseline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查詢</a:t>
            </a:r>
            <a:endParaRPr lang="en-US" sz="1800" b="1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C0F40D8-2682-403C-8960-A95491DB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B995F13-3363-464F-AFEF-E1695CF5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E46488C9-08A5-4A42-9BF2-3B486D3B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FC224192-DA6F-48F8-A85C-E0530093E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6B1073BF-7612-496A-9A17-5118A90DAC1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8312" y="1614666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Course introduction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4CE2BDF-4435-4ECB-9EA8-1699ACF00631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28313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B0FC5318-3EEC-4992-9874-5388219E628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28313" y="3451581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Time Table</a:t>
            </a:r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76C2503-1F1C-46B9-9C86-67A2383BCA2F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4388558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258DA20C-9F8E-4186-80C6-EE78E1CA3165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728313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3629C669-0B7F-44EB-ACC5-AEFEEB7062E2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4388558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909716-C7F4-2FD9-CE28-FA3E12E20402}"/>
              </a:ext>
            </a:extLst>
          </p:cNvPr>
          <p:cNvSpPr/>
          <p:nvPr userDrawn="1"/>
        </p:nvSpPr>
        <p:spPr>
          <a:xfrm>
            <a:off x="0" y="0"/>
            <a:ext cx="7559675" cy="120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F441FC61-DD0B-7C17-2636-1D0E7E1E5C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29" y="614390"/>
            <a:ext cx="1578041" cy="42058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1E1BB0A-CD12-4C05-874B-86428760466B}"/>
              </a:ext>
            </a:extLst>
          </p:cNvPr>
          <p:cNvSpPr txBox="1"/>
          <p:nvPr userDrawn="1"/>
        </p:nvSpPr>
        <p:spPr>
          <a:xfrm>
            <a:off x="143248" y="157166"/>
            <a:ext cx="2869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Co-organisers: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48F25B-AD7C-CDF6-8C43-D6CD20AA274D}"/>
              </a:ext>
            </a:extLst>
          </p:cNvPr>
          <p:cNvSpPr txBox="1"/>
          <p:nvPr userDrawn="1"/>
        </p:nvSpPr>
        <p:spPr>
          <a:xfrm>
            <a:off x="3492231" y="151153"/>
            <a:ext cx="2869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Organisation: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DF6F97-122E-CDEA-5D1F-CC4A1506954B}"/>
              </a:ext>
            </a:extLst>
          </p:cNvPr>
          <p:cNvSpPr txBox="1"/>
          <p:nvPr userDrawn="1"/>
        </p:nvSpPr>
        <p:spPr>
          <a:xfrm>
            <a:off x="3498580" y="778001"/>
            <a:ext cx="1440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Bureau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C2F0C4-0BCD-CE44-2BD9-B1CF7639B31F}"/>
              </a:ext>
            </a:extLst>
          </p:cNvPr>
          <p:cNvSpPr txBox="1"/>
          <p:nvPr userDrawn="1"/>
        </p:nvSpPr>
        <p:spPr>
          <a:xfrm>
            <a:off x="3487301" y="621725"/>
            <a:ext cx="1440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>
                <a:solidFill>
                  <a:schemeClr val="bg1"/>
                </a:solidFill>
              </a:rPr>
              <a:t>教育局</a:t>
            </a:r>
            <a:endParaRPr lang="en-HK" sz="11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1AC2A-5C68-9A22-28F4-24F4D67D5DD2}"/>
              </a:ext>
            </a:extLst>
          </p:cNvPr>
          <p:cNvSpPr txBox="1"/>
          <p:nvPr userDrawn="1"/>
        </p:nvSpPr>
        <p:spPr>
          <a:xfrm>
            <a:off x="5617767" y="43034"/>
            <a:ext cx="1816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香港青年科學院</a:t>
            </a:r>
            <a:endParaRPr lang="en-US" altLang="zh-TW" sz="16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16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新興科技講座系列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28239-AEFB-B5B5-34AA-2577A5486A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13114" y="5077659"/>
            <a:ext cx="4133446" cy="5364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279EA2-B2E3-7126-AF19-55FCA19BC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22953" y="613350"/>
            <a:ext cx="1005840" cy="973705"/>
            <a:chOff x="2363174" y="7218542"/>
            <a:chExt cx="3128395" cy="3001652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7065859D-ADEB-3D79-D5A6-05B04D044E91}"/>
                </a:ext>
              </a:extLst>
            </p:cNvPr>
            <p:cNvSpPr/>
            <p:nvPr/>
          </p:nvSpPr>
          <p:spPr>
            <a:xfrm rot="12600000">
              <a:off x="4167545" y="7913339"/>
              <a:ext cx="1324024" cy="1314557"/>
            </a:xfrm>
            <a:prstGeom prst="teardrop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3C34F2E9-58F5-86DB-2E93-624402D1133A}"/>
                </a:ext>
              </a:extLst>
            </p:cNvPr>
            <p:cNvSpPr/>
            <p:nvPr/>
          </p:nvSpPr>
          <p:spPr>
            <a:xfrm rot="16728223">
              <a:off x="3817853" y="8900904"/>
              <a:ext cx="1314557" cy="1324024"/>
            </a:xfrm>
            <a:prstGeom prst="teardrop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8BD9EFB4-AE71-C9A2-8D49-4A5F18343586}"/>
                </a:ext>
              </a:extLst>
            </p:cNvPr>
            <p:cNvSpPr/>
            <p:nvPr/>
          </p:nvSpPr>
          <p:spPr>
            <a:xfrm rot="21056214">
              <a:off x="2715815" y="8903159"/>
              <a:ext cx="1324024" cy="1314557"/>
            </a:xfrm>
            <a:prstGeom prst="teardrop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812D49DD-B404-626A-89B0-8665A5C84A66}"/>
                </a:ext>
              </a:extLst>
            </p:cNvPr>
            <p:cNvSpPr/>
            <p:nvPr/>
          </p:nvSpPr>
          <p:spPr>
            <a:xfrm rot="3600000">
              <a:off x="2367907" y="7908604"/>
              <a:ext cx="1314557" cy="1324024"/>
            </a:xfrm>
            <a:prstGeom prst="teardrop">
              <a:avLst/>
            </a:prstGeom>
            <a:solidFill>
              <a:srgbClr val="4E6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425A7E-8DE6-3289-2BC4-6C07CB0D4E6E}"/>
                </a:ext>
              </a:extLst>
            </p:cNvPr>
            <p:cNvSpPr/>
            <p:nvPr/>
          </p:nvSpPr>
          <p:spPr>
            <a:xfrm rot="8100000">
              <a:off x="3263651" y="7218542"/>
              <a:ext cx="1324024" cy="1314557"/>
            </a:xfrm>
            <a:custGeom>
              <a:avLst/>
              <a:gdLst>
                <a:gd name="connsiteX0" fmla="*/ 290741 w 1985302"/>
                <a:gd name="connsiteY0" fmla="*/ 1694561 h 1985302"/>
                <a:gd name="connsiteX1" fmla="*/ 0 w 1985302"/>
                <a:gd name="connsiteY1" fmla="*/ 992651 h 1985302"/>
                <a:gd name="connsiteX2" fmla="*/ 361233 w 1985302"/>
                <a:gd name="connsiteY2" fmla="*/ 226673 h 1985302"/>
                <a:gd name="connsiteX3" fmla="*/ 387674 w 1985302"/>
                <a:gd name="connsiteY3" fmla="*/ 206901 h 1985302"/>
                <a:gd name="connsiteX4" fmla="*/ 447948 w 1985302"/>
                <a:gd name="connsiteY4" fmla="*/ 230994 h 1985302"/>
                <a:gd name="connsiteX5" fmla="*/ 1027915 w 1985302"/>
                <a:gd name="connsiteY5" fmla="*/ 251102 h 1985302"/>
                <a:gd name="connsiteX6" fmla="*/ 1965041 w 1985302"/>
                <a:gd name="connsiteY6" fmla="*/ 0 h 1985302"/>
                <a:gd name="connsiteX7" fmla="*/ 1985302 w 1985302"/>
                <a:gd name="connsiteY7" fmla="*/ 0 h 1985302"/>
                <a:gd name="connsiteX8" fmla="*/ 1985302 w 1985302"/>
                <a:gd name="connsiteY8" fmla="*/ 992651 h 1985302"/>
                <a:gd name="connsiteX9" fmla="*/ 992651 w 1985302"/>
                <a:gd name="connsiteY9" fmla="*/ 1985302 h 1985302"/>
                <a:gd name="connsiteX10" fmla="*/ 290741 w 1985302"/>
                <a:gd name="connsiteY10" fmla="*/ 1694561 h 19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302" h="1985302">
                  <a:moveTo>
                    <a:pt x="290741" y="1694561"/>
                  </a:moveTo>
                  <a:cubicBezTo>
                    <a:pt x="111106" y="1514927"/>
                    <a:pt x="0" y="1266764"/>
                    <a:pt x="0" y="992651"/>
                  </a:cubicBezTo>
                  <a:cubicBezTo>
                    <a:pt x="0" y="684274"/>
                    <a:pt x="140619" y="408740"/>
                    <a:pt x="361233" y="226673"/>
                  </a:cubicBezTo>
                  <a:lnTo>
                    <a:pt x="387674" y="206901"/>
                  </a:lnTo>
                  <a:lnTo>
                    <a:pt x="447948" y="230994"/>
                  </a:lnTo>
                  <a:cubicBezTo>
                    <a:pt x="628680" y="293375"/>
                    <a:pt x="829335" y="304311"/>
                    <a:pt x="1027915" y="251102"/>
                  </a:cubicBezTo>
                  <a:lnTo>
                    <a:pt x="1965041" y="0"/>
                  </a:lnTo>
                  <a:lnTo>
                    <a:pt x="1985302" y="0"/>
                  </a:lnTo>
                  <a:lnTo>
                    <a:pt x="1985302" y="992651"/>
                  </a:lnTo>
                  <a:cubicBezTo>
                    <a:pt x="1985302" y="1540877"/>
                    <a:pt x="1540877" y="1985302"/>
                    <a:pt x="992651" y="1985302"/>
                  </a:cubicBezTo>
                  <a:cubicBezTo>
                    <a:pt x="718538" y="1985302"/>
                    <a:pt x="470375" y="1874196"/>
                    <a:pt x="290741" y="1694561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39573D4A-F2C4-BDDD-4CE6-BD0C2D3B4A2F}"/>
                </a:ext>
              </a:extLst>
            </p:cNvPr>
            <p:cNvSpPr/>
            <p:nvPr/>
          </p:nvSpPr>
          <p:spPr>
            <a:xfrm rot="16200000" flipH="1">
              <a:off x="3177607" y="9418791"/>
              <a:ext cx="398998" cy="393387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Trapezoid 28">
              <a:extLst>
                <a:ext uri="{FF2B5EF4-FFF2-40B4-BE49-F238E27FC236}">
                  <a16:creationId xmlns:a16="http://schemas.microsoft.com/office/drawing/2014/main" id="{DB09DD64-BF8A-6875-77B7-10B28029A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645" y="8362082"/>
              <a:ext cx="289332" cy="384758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/>
            </a:p>
          </p:txBody>
        </p:sp>
        <p:pic>
          <p:nvPicPr>
            <p:cNvPr id="13" name="Graphic 18" descr="Shield Tick with solid fill">
              <a:extLst>
                <a:ext uri="{FF2B5EF4-FFF2-40B4-BE49-F238E27FC236}">
                  <a16:creationId xmlns:a16="http://schemas.microsoft.com/office/drawing/2014/main" id="{896000D6-F74B-68CE-C666-CBDFBECC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21352" y="7612509"/>
              <a:ext cx="622989" cy="618534"/>
            </a:xfrm>
            <a:prstGeom prst="rect">
              <a:avLst/>
            </a:prstGeom>
          </p:spPr>
        </p:pic>
        <p:pic>
          <p:nvPicPr>
            <p:cNvPr id="14" name="Graphic 19" descr="Hero Male with solid fill">
              <a:extLst>
                <a:ext uri="{FF2B5EF4-FFF2-40B4-BE49-F238E27FC236}">
                  <a16:creationId xmlns:a16="http://schemas.microsoft.com/office/drawing/2014/main" id="{02FB5251-AAB7-9BF1-4EA5-3E40A976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5787" y="8362081"/>
              <a:ext cx="415476" cy="412504"/>
            </a:xfrm>
            <a:prstGeom prst="rect">
              <a:avLst/>
            </a:prstGeom>
          </p:spPr>
        </p:pic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C12BC19E-E517-30EB-9D15-4519C571F780}"/>
                </a:ext>
              </a:extLst>
            </p:cNvPr>
            <p:cNvSpPr/>
            <p:nvPr/>
          </p:nvSpPr>
          <p:spPr>
            <a:xfrm rot="18900000">
              <a:off x="4456328" y="9388527"/>
              <a:ext cx="164756" cy="37374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>
                <a:solidFill>
                  <a:srgbClr val="93D07D"/>
                </a:solidFill>
              </a:endParaRPr>
            </a:p>
          </p:txBody>
        </p:sp>
      </p:grpSp>
      <p:pic>
        <p:nvPicPr>
          <p:cNvPr id="16" name="Picture 1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8B93B55-8E13-F1C7-3B29-98BEB0D0BE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2" y="623892"/>
            <a:ext cx="1677407" cy="4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37C17AF-3E05-48CF-9D91-4AC116D3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748331" y="9996662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800" b="1" i="0" u="none" kern="1200" spc="31" baseline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查詢</a:t>
            </a:r>
            <a:endParaRPr lang="en-US" sz="1800" b="1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A677B63-E5A2-492A-AC59-2A67F049E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CAA211D-1DA5-4A03-81A1-6ACD11F32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03BF6D8-EB68-43FF-82E0-D5D66A4A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8F60A56-6B8C-44C3-BF6C-BC519785C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4">
            <a:extLst>
              <a:ext uri="{FF2B5EF4-FFF2-40B4-BE49-F238E27FC236}">
                <a16:creationId xmlns:a16="http://schemas.microsoft.com/office/drawing/2014/main" id="{E4C45880-560A-7608-8C39-0868E46159F6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rgbClr val="A5C7E5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6137A3C-92A1-C358-EDC8-207E9AA8BBD4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0327CA4-DD49-D35C-A53D-C88A78359E45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63CBEFA-2931-4FE5-D353-2F4708331C4B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D0128FBC-3520-8212-5433-F0A4E88C2F65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7C4FC-E324-7857-A971-65D7727E9C88}"/>
              </a:ext>
            </a:extLst>
          </p:cNvPr>
          <p:cNvSpPr/>
          <p:nvPr userDrawn="1"/>
        </p:nvSpPr>
        <p:spPr>
          <a:xfrm>
            <a:off x="0" y="0"/>
            <a:ext cx="7559675" cy="120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6458390-85D1-769B-A8BF-67BA311D8C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66" y="609605"/>
            <a:ext cx="1595428" cy="425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22035-B441-BA07-2BF2-501E177B4497}"/>
              </a:ext>
            </a:extLst>
          </p:cNvPr>
          <p:cNvSpPr txBox="1"/>
          <p:nvPr userDrawn="1"/>
        </p:nvSpPr>
        <p:spPr>
          <a:xfrm>
            <a:off x="368533" y="157166"/>
            <a:ext cx="2869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32E04-BCDC-3063-9E16-62BA57F952E1}"/>
              </a:ext>
            </a:extLst>
          </p:cNvPr>
          <p:cNvSpPr txBox="1"/>
          <p:nvPr userDrawn="1"/>
        </p:nvSpPr>
        <p:spPr>
          <a:xfrm>
            <a:off x="3435081" y="151153"/>
            <a:ext cx="2869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Organisation: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6908C-FE7E-0F58-F511-D10D31E6A832}"/>
              </a:ext>
            </a:extLst>
          </p:cNvPr>
          <p:cNvSpPr txBox="1"/>
          <p:nvPr userDrawn="1"/>
        </p:nvSpPr>
        <p:spPr>
          <a:xfrm>
            <a:off x="3415124" y="766101"/>
            <a:ext cx="1440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Bureau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F4CEB-F6D0-7F82-513E-B4F8B85793C5}"/>
              </a:ext>
            </a:extLst>
          </p:cNvPr>
          <p:cNvSpPr txBox="1"/>
          <p:nvPr userDrawn="1"/>
        </p:nvSpPr>
        <p:spPr>
          <a:xfrm>
            <a:off x="3422943" y="608377"/>
            <a:ext cx="1440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>
                <a:solidFill>
                  <a:schemeClr val="bg1"/>
                </a:solidFill>
              </a:rPr>
              <a:t>教育局</a:t>
            </a:r>
            <a:endParaRPr lang="en-HK" sz="1100" b="1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E5F825-BB2A-37E6-1432-F64D1DA5013A}"/>
              </a:ext>
            </a:extLst>
          </p:cNvPr>
          <p:cNvGrpSpPr/>
          <p:nvPr userDrawn="1"/>
        </p:nvGrpSpPr>
        <p:grpSpPr>
          <a:xfrm>
            <a:off x="6374898" y="131766"/>
            <a:ext cx="779391" cy="919639"/>
            <a:chOff x="6398648" y="123223"/>
            <a:chExt cx="779391" cy="919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82A87809-C22D-38E5-7D03-774CDA5C0218}"/>
                </a:ext>
              </a:extLst>
            </p:cNvPr>
            <p:cNvSpPr/>
            <p:nvPr/>
          </p:nvSpPr>
          <p:spPr>
            <a:xfrm flipH="1">
              <a:off x="6767804" y="641914"/>
              <a:ext cx="410235" cy="400948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tx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610EDE0-5E03-7B09-67DB-FB9ABEA5FC67}"/>
                </a:ext>
              </a:extLst>
            </p:cNvPr>
            <p:cNvSpPr/>
            <p:nvPr/>
          </p:nvSpPr>
          <p:spPr>
            <a:xfrm flipH="1">
              <a:off x="6398648" y="556426"/>
              <a:ext cx="443429" cy="486436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tx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7BF0015-37BF-C504-DCEB-1F15EDE77C73}"/>
                </a:ext>
              </a:extLst>
            </p:cNvPr>
            <p:cNvSpPr/>
            <p:nvPr/>
          </p:nvSpPr>
          <p:spPr>
            <a:xfrm flipH="1">
              <a:off x="6538029" y="123223"/>
              <a:ext cx="383579" cy="501377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6B482D39-AB38-17D1-955C-F8D045273084}"/>
                </a:ext>
              </a:extLst>
            </p:cNvPr>
            <p:cNvSpPr/>
            <p:nvPr/>
          </p:nvSpPr>
          <p:spPr>
            <a:xfrm>
              <a:off x="6849896" y="124015"/>
              <a:ext cx="326843" cy="586010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tx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2776D5D-A25B-CF29-B96E-8039C9CBAEF4}"/>
              </a:ext>
            </a:extLst>
          </p:cNvPr>
          <p:cNvSpPr txBox="1"/>
          <p:nvPr userDrawn="1"/>
        </p:nvSpPr>
        <p:spPr>
          <a:xfrm>
            <a:off x="5102748" y="442525"/>
            <a:ext cx="1485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全人發展</a:t>
            </a:r>
            <a:endParaRPr lang="en-HK" altLang="zh-TW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講座系列</a:t>
            </a:r>
            <a:endParaRPr lang="en-US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3C347-1683-FE0F-3FF1-E0181D58C1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C35FE80-0C2C-9356-C6A1-854187887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B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E06FFE1-659A-F9FA-DDBF-C38E53130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40AA903-2773-883B-4D7E-E3DABDD01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/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8EF4AA8-D8FA-33FD-DE33-90B5AAF02C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2"/>
          <a:stretch/>
        </p:blipFill>
        <p:spPr bwMode="auto">
          <a:xfrm>
            <a:off x="399245" y="613511"/>
            <a:ext cx="1515326" cy="4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40" y="2846200"/>
            <a:ext cx="690348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1" y="1410754"/>
            <a:ext cx="6903486" cy="122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5270" y="9872110"/>
            <a:ext cx="814240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March 20, 2026</a:t>
            </a:fld>
            <a:endParaRPr lang="en-US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848" y="9872110"/>
            <a:ext cx="928423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2412" y="9872110"/>
            <a:ext cx="324436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700" r:id="rId3"/>
  </p:sldLayoutIdLst>
  <p:hf hdr="0"/>
  <p:txStyles>
    <p:titleStyle>
      <a:lvl1pPr algn="l" defTabSz="566987" rtl="0" eaLnBrk="1" latinLnBrk="0" hangingPunct="1">
        <a:lnSpc>
          <a:spcPct val="90000"/>
        </a:lnSpc>
        <a:spcBef>
          <a:spcPct val="0"/>
        </a:spcBef>
        <a:buNone/>
        <a:defRPr sz="2728" b="1" i="0" kern="1200" spc="62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47" indent="-141747" algn="l" defTabSz="56698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25240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708733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9222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27572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55921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70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20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69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9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8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48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7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46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961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455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948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149">
          <p15:clr>
            <a:srgbClr val="547EBF"/>
          </p15:clr>
        </p15:guide>
        <p15:guide id="4" orient="horz" pos="374">
          <p15:clr>
            <a:srgbClr val="547EBF"/>
          </p15:clr>
        </p15:guide>
        <p15:guide id="5" pos="4613">
          <p15:clr>
            <a:srgbClr val="547EBF"/>
          </p15:clr>
        </p15:guide>
        <p15:guide id="6" orient="horz" pos="6361">
          <p15:clr>
            <a:srgbClr val="547EBF"/>
          </p15:clr>
        </p15:guide>
        <p15:guide id="7" pos="372">
          <p15:clr>
            <a:srgbClr val="547EBF"/>
          </p15:clr>
        </p15:guide>
        <p15:guide id="8" pos="2307">
          <p15:clr>
            <a:srgbClr val="547EBF"/>
          </p15:clr>
        </p15:guide>
        <p15:guide id="9" pos="1310">
          <p15:clr>
            <a:srgbClr val="547EBF"/>
          </p15:clr>
        </p15:guide>
        <p15:guide id="10" pos="1146">
          <p15:clr>
            <a:srgbClr val="547EBF"/>
          </p15:clr>
        </p15:guide>
        <p15:guide id="11" pos="3452">
          <p15:clr>
            <a:srgbClr val="547EBF"/>
          </p15:clr>
        </p15:guide>
        <p15:guide id="12" pos="3616">
          <p15:clr>
            <a:srgbClr val="547EBF"/>
          </p15:clr>
        </p15:guide>
        <p15:guide id="13" pos="3080">
          <p15:clr>
            <a:srgbClr val="9FCC3B"/>
          </p15:clr>
        </p15:guide>
        <p15:guide id="14" pos="3229">
          <p15:clr>
            <a:srgbClr val="9FCC3B"/>
          </p15:clr>
        </p15:guide>
        <p15:guide id="15" pos="1682">
          <p15:clr>
            <a:srgbClr val="9FCC3B"/>
          </p15:clr>
        </p15:guide>
        <p15:guide id="16" pos="1533">
          <p15:clr>
            <a:srgbClr val="9FCC3B"/>
          </p15:clr>
        </p15:guide>
        <p15:guide id="17" pos="2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age.edu.hk/articles/token-syste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FAA3738-22EF-48EE-A36B-935DA22F697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9" b="20789"/>
          <a:stretch/>
        </p:blipFill>
        <p:spPr>
          <a:xfrm>
            <a:off x="400426" y="5355569"/>
            <a:ext cx="6777613" cy="22272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4B18DE-609D-44DA-A722-D6CA6EC21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392" y="2136039"/>
            <a:ext cx="4514668" cy="1624349"/>
          </a:xfrm>
        </p:spPr>
        <p:txBody>
          <a:bodyPr/>
          <a:lstStyle/>
          <a:p>
            <a:r>
              <a:rPr lang="zh-TW" altLang="en-US" sz="3200" dirty="0"/>
              <a:t>科學、機遇及挑戰 </a:t>
            </a:r>
            <a:r>
              <a:rPr lang="en-US" altLang="zh-TW" sz="3200" dirty="0"/>
              <a:t>2026</a:t>
            </a:r>
            <a:r>
              <a:rPr lang="zh-TW" altLang="en-US" sz="3200" dirty="0"/>
              <a:t>：智能網絡控制系統</a:t>
            </a:r>
            <a:endParaRPr lang="en-HK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AD15E-D8A2-42C4-9412-F2CC25C06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392" y="4247416"/>
            <a:ext cx="4514668" cy="384085"/>
          </a:xfrm>
        </p:spPr>
        <p:txBody>
          <a:bodyPr/>
          <a:lstStyle/>
          <a:p>
            <a:r>
              <a:rPr lang="zh-TW" altLang="en-US" sz="1800" dirty="0"/>
              <a:t>施凌博士</a:t>
            </a:r>
            <a:endParaRPr lang="en-HK" altLang="zh-TW" sz="1800" dirty="0"/>
          </a:p>
          <a:p>
            <a:r>
              <a:rPr lang="zh-TW" altLang="en-US" sz="1800" dirty="0"/>
              <a:t>香港科技大學電子及計算機工程學系教授</a:t>
            </a:r>
            <a:endParaRPr lang="en-US" altLang="zh-TW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CFE3B-FF5A-4A50-94A3-9D16F16696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9280" y="1217982"/>
            <a:ext cx="1472052" cy="46304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chemeClr val="tx1"/>
                </a:solidFill>
              </a:rPr>
              <a:t>E2TEC023T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51A65-3A82-4169-BA8E-94109C840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81" y="1942559"/>
            <a:ext cx="4497427" cy="408705"/>
          </a:xfrm>
        </p:spPr>
        <p:txBody>
          <a:bodyPr/>
          <a:lstStyle/>
          <a:p>
            <a:r>
              <a:rPr lang="en-US" altLang="zh-TW" dirty="0"/>
              <a:t>     </a:t>
            </a:r>
            <a:r>
              <a:rPr lang="en-US" altLang="zh-TW" dirty="0" err="1">
                <a:ea typeface="+mj-lt"/>
                <a:cs typeface="+mj-lt"/>
              </a:rPr>
              <a:t>香港青年科學院新興科技</a:t>
            </a:r>
            <a:r>
              <a:rPr lang="zh-TW" altLang="en-US" dirty="0">
                <a:ea typeface="+mj-lt"/>
                <a:cs typeface="+mj-lt"/>
              </a:rPr>
              <a:t>講座系列</a:t>
            </a:r>
            <a:endParaRPr lang="en-US" altLang="zh-TW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A816B5-AE69-48B5-9F18-0CA348AA6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845" y="8516116"/>
            <a:ext cx="5234605" cy="1243769"/>
          </a:xfrm>
        </p:spPr>
        <p:txBody>
          <a:bodyPr/>
          <a:lstStyle/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完成本資優課程後，資優生應能：</a:t>
            </a:r>
            <a:endParaRPr lang="en-HK" altLang="zh-TW" dirty="0"/>
          </a:p>
          <a:p>
            <a:r>
              <a:rPr lang="en-HK" dirty="0"/>
              <a:t> </a:t>
            </a:r>
            <a:r>
              <a:rPr lang="zh-TW" altLang="en-US" dirty="0"/>
              <a:t>定義智能控制系統，並描述其三個主要組成部分：感知（感知器）、計算（大腦）和執行（動作）；</a:t>
            </a:r>
            <a:endParaRPr lang="en-HK" altLang="zh-TW" dirty="0"/>
          </a:p>
          <a:p>
            <a:r>
              <a:rPr lang="zh-TW" altLang="en-US" dirty="0"/>
              <a:t>解釋無線感測網路如何作為大型環境的“神經系統”，從人類難以到達的地方收集數據；</a:t>
            </a:r>
            <a:endParaRPr lang="en-HK" altLang="zh-TW" dirty="0"/>
          </a:p>
          <a:p>
            <a:r>
              <a:rPr lang="zh-TW" altLang="en-US" dirty="0"/>
              <a:t>指出控制系統連接到網路時出現的網路安全漏洞，並描述網路攻擊可能造成的後果。</a:t>
            </a:r>
            <a:endParaRPr lang="en-HK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70864-0D76-4D4F-A2D6-E3F4B31A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845" y="7993626"/>
            <a:ext cx="3405059" cy="384085"/>
          </a:xfrm>
        </p:spPr>
        <p:txBody>
          <a:bodyPr/>
          <a:lstStyle/>
          <a:p>
            <a:r>
              <a:rPr lang="zh-TW" altLang="en-US" sz="1800"/>
              <a:t>預期學習成果</a:t>
            </a:r>
            <a:endParaRPr lang="en-US" sz="1800"/>
          </a:p>
          <a:p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9E8A7-B3E9-468C-8195-98BEE6E9E9E6}"/>
              </a:ext>
            </a:extLst>
          </p:cNvPr>
          <p:cNvSpPr/>
          <p:nvPr/>
        </p:nvSpPr>
        <p:spPr>
          <a:xfrm rot="2700000">
            <a:off x="4610388" y="6280558"/>
            <a:ext cx="2045021" cy="2045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71DF13AB-A42E-4322-AD7F-C68625C78EA4}"/>
              </a:ext>
            </a:extLst>
          </p:cNvPr>
          <p:cNvSpPr txBox="1">
            <a:spLocks/>
          </p:cNvSpPr>
          <p:nvPr/>
        </p:nvSpPr>
        <p:spPr>
          <a:xfrm>
            <a:off x="4569182" y="6861387"/>
            <a:ext cx="2127432" cy="5735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dirty="0"/>
              <a:t>2026</a:t>
            </a:r>
            <a:r>
              <a:rPr lang="zh-TW" altLang="en-US" dirty="0"/>
              <a:t>年</a:t>
            </a:r>
            <a:r>
              <a:rPr lang="en-HK" altLang="zh-TW" dirty="0"/>
              <a:t>4</a:t>
            </a:r>
            <a:r>
              <a:rPr lang="zh-TW" altLang="en-US" dirty="0"/>
              <a:t>月</a:t>
            </a:r>
            <a:r>
              <a:rPr lang="en-HK" altLang="zh-TW" dirty="0"/>
              <a:t>13</a:t>
            </a:r>
            <a:r>
              <a:rPr lang="zh-TW" altLang="en-US" dirty="0"/>
              <a:t>日</a:t>
            </a:r>
            <a:endParaRPr lang="en-HK" altLang="zh-TW" dirty="0"/>
          </a:p>
          <a:p>
            <a:r>
              <a:rPr lang="zh-TW" altLang="en-US" dirty="0"/>
              <a:t>正午</a:t>
            </a:r>
            <a:r>
              <a:rPr lang="en-HK" altLang="zh-TW" dirty="0"/>
              <a:t>12</a:t>
            </a:r>
            <a:r>
              <a:rPr lang="zh-TW" altLang="en-US" dirty="0"/>
              <a:t>時截止報名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C1D36A-725F-48C5-9DCD-CCB8FEC5B101}"/>
              </a:ext>
            </a:extLst>
          </p:cNvPr>
          <p:cNvCxnSpPr>
            <a:cxnSpLocks/>
          </p:cNvCxnSpPr>
          <p:nvPr/>
        </p:nvCxnSpPr>
        <p:spPr>
          <a:xfrm>
            <a:off x="320937" y="3933060"/>
            <a:ext cx="4514668" cy="1289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3765FB5-E0D3-4ADD-95B4-75A52CC9CDAE}"/>
              </a:ext>
            </a:extLst>
          </p:cNvPr>
          <p:cNvSpPr txBox="1">
            <a:spLocks/>
          </p:cNvSpPr>
          <p:nvPr/>
        </p:nvSpPr>
        <p:spPr>
          <a:xfrm>
            <a:off x="863060" y="7749613"/>
            <a:ext cx="3063973" cy="4644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A851B-53D3-4F5A-9354-E51EA9352389}"/>
              </a:ext>
            </a:extLst>
          </p:cNvPr>
          <p:cNvCxnSpPr>
            <a:cxnSpLocks/>
          </p:cNvCxnSpPr>
          <p:nvPr/>
        </p:nvCxnSpPr>
        <p:spPr>
          <a:xfrm>
            <a:off x="866893" y="8287939"/>
            <a:ext cx="1606317" cy="0"/>
          </a:xfrm>
          <a:prstGeom prst="line">
            <a:avLst/>
          </a:prstGeom>
          <a:ln w="101600">
            <a:solidFill>
              <a:srgbClr val="4E67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157219-E993-4EC1-A12D-CD36A7D57C54}"/>
              </a:ext>
            </a:extLst>
          </p:cNvPr>
          <p:cNvSpPr txBox="1">
            <a:spLocks/>
          </p:cNvSpPr>
          <p:nvPr/>
        </p:nvSpPr>
        <p:spPr>
          <a:xfrm>
            <a:off x="3653976" y="1524871"/>
            <a:ext cx="3405059" cy="463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sz="1200" dirty="0">
                <a:solidFill>
                  <a:srgbClr val="4E67C8"/>
                </a:solidFill>
              </a:rPr>
              <a:t>(</a:t>
            </a:r>
            <a:r>
              <a:rPr lang="zh-TW" altLang="en-US" sz="1200">
                <a:solidFill>
                  <a:srgbClr val="4E67C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非代幣課程</a:t>
            </a:r>
            <a:r>
              <a:rPr lang="en-HK" altLang="zh-TW" sz="1200" dirty="0">
                <a:solidFill>
                  <a:srgbClr val="4E67C8"/>
                </a:solidFill>
              </a:rPr>
              <a:t>)</a:t>
            </a:r>
            <a:endParaRPr lang="en-HK" sz="1200" dirty="0">
              <a:solidFill>
                <a:srgbClr val="4E67C8"/>
              </a:solidFill>
            </a:endParaRPr>
          </a:p>
        </p:txBody>
      </p:sp>
      <p:sp>
        <p:nvSpPr>
          <p:cNvPr id="10" name="Trapezoid 28">
            <a:extLst>
              <a:ext uri="{FF2B5EF4-FFF2-40B4-BE49-F238E27FC236}">
                <a16:creationId xmlns:a16="http://schemas.microsoft.com/office/drawing/2014/main" id="{74C19F25-6050-68A0-31A0-326FEACAA58C}"/>
              </a:ext>
            </a:extLst>
          </p:cNvPr>
          <p:cNvSpPr>
            <a:spLocks noChangeAspect="1"/>
          </p:cNvSpPr>
          <p:nvPr/>
        </p:nvSpPr>
        <p:spPr>
          <a:xfrm>
            <a:off x="628533" y="2082088"/>
            <a:ext cx="171567" cy="216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rgbClr val="FFFFFF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E3D747-0A5D-B7AF-1710-3115E6D3323C}"/>
              </a:ext>
            </a:extLst>
          </p:cNvPr>
          <p:cNvSpPr txBox="1">
            <a:spLocks/>
          </p:cNvSpPr>
          <p:nvPr/>
        </p:nvSpPr>
        <p:spPr>
          <a:xfrm>
            <a:off x="500640" y="1551376"/>
            <a:ext cx="3405059" cy="408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accent1">
                    <a:lumMod val="75000"/>
                  </a:schemeClr>
                </a:solidFill>
              </a:rPr>
              <a:t>［資優課程］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D73BA9C-F249-D4F8-5258-DE54A63371EB}"/>
              </a:ext>
            </a:extLst>
          </p:cNvPr>
          <p:cNvGrpSpPr/>
          <p:nvPr/>
        </p:nvGrpSpPr>
        <p:grpSpPr>
          <a:xfrm>
            <a:off x="471037" y="1268336"/>
            <a:ext cx="6508141" cy="1671036"/>
            <a:chOff x="445637" y="1133042"/>
            <a:chExt cx="6508141" cy="1478586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5511414-9D5E-8807-0E0B-89637D05DFA8}"/>
                </a:ext>
              </a:extLst>
            </p:cNvPr>
            <p:cNvSpPr txBox="1">
              <a:spLocks/>
            </p:cNvSpPr>
            <p:nvPr/>
          </p:nvSpPr>
          <p:spPr>
            <a:xfrm>
              <a:off x="445637" y="1133042"/>
              <a:ext cx="3063973" cy="3330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b" anchorCtr="0">
              <a:normAutofit/>
            </a:bodyPr>
            <a:lstStyle>
              <a:lvl1pPr algn="l" defTabSz="56698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28" b="1" i="0" kern="1200" spc="3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85750" indent="-285750">
                <a:buClr>
                  <a:schemeClr val="accent1"/>
                </a:buClr>
                <a:buSzPct val="125000"/>
                <a:buFont typeface="Amasis MT Pro Black" panose="02040A04050005020304" pitchFamily="18" charset="0"/>
                <a:buChar char="◆"/>
              </a:pPr>
              <a:r>
                <a:rPr lang="zh-TW" altLang="en-US" sz="1800" u="none" baseline="0">
                  <a:uFill>
                    <a:solidFill>
                      <a:schemeClr val="accent3"/>
                    </a:solidFill>
                  </a:uFill>
                </a:rPr>
                <a:t>資優課程簡介</a:t>
              </a:r>
              <a:endParaRPr lang="en-US" sz="1800" u="none" baseline="0">
                <a:uFill>
                  <a:solidFill>
                    <a:schemeClr val="accent3"/>
                  </a:solidFill>
                </a:u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B0419EA3-E61B-3688-AC12-6BEE27C79FD7}"/>
                </a:ext>
              </a:extLst>
            </p:cNvPr>
            <p:cNvSpPr txBox="1">
              <a:spLocks/>
            </p:cNvSpPr>
            <p:nvPr/>
          </p:nvSpPr>
          <p:spPr>
            <a:xfrm>
              <a:off x="626338" y="1571458"/>
              <a:ext cx="6327440" cy="1040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141747" indent="-141747" algn="l" defTabSz="566987" rtl="0" eaLnBrk="1" latinLnBrk="0" hangingPunct="1">
                <a:lnSpc>
                  <a:spcPct val="90000"/>
                </a:lnSpc>
                <a:spcBef>
                  <a:spcPts val="620"/>
                </a:spcBef>
                <a:buFont typeface="Arial" panose="020B0604020202020204" pitchFamily="34" charset="0"/>
                <a:buChar char="•"/>
                <a:defRPr sz="173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25240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488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08733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24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9222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7572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55921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4270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2620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0969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dirty="0"/>
                <a:t>從自動駕駛汽車能夠穿梭於交通流量，到智慧電網防止大規模停電，我們周遭的世界正被一種無形的智能所運作。這場演講提供了一個難得的機會，讓我們一窺</a:t>
              </a:r>
              <a:r>
                <a:rPr lang="zh-TW" altLang="en-US" sz="1200" b="1" dirty="0"/>
                <a:t>智能控制系統</a:t>
              </a:r>
              <a:r>
                <a:rPr lang="zh-TW" altLang="en-US" sz="1200" dirty="0"/>
                <a:t>這迷人的領域。我們將探討數以百萬計的微小</a:t>
              </a:r>
              <a:r>
                <a:rPr lang="zh-TW" altLang="en-US" sz="1200" b="1" dirty="0"/>
                <a:t>無線感測器</a:t>
              </a:r>
              <a:r>
                <a:rPr lang="zh-TW" altLang="en-US" sz="1200" dirty="0"/>
                <a:t>如何扮演城市「神經系統」的角色，將數據即時回傳給電腦，讓電腦做出毫秒級的決策。</a:t>
              </a:r>
            </a:p>
            <a:p>
              <a:r>
                <a:rPr lang="zh-TW" altLang="en-US" sz="1200" dirty="0"/>
                <a:t>然而，當你賦予機器網路連線的同時，也同時創造了一個攻擊目標。我們將深入探討</a:t>
              </a:r>
              <a:r>
                <a:rPr lang="zh-TW" altLang="en-US" sz="1200" b="1" dirty="0"/>
                <a:t>控制系統安全</a:t>
              </a:r>
              <a:r>
                <a:rPr lang="zh-TW" altLang="en-US" sz="1200" dirty="0"/>
                <a:t>這個高風險領域，了解工程師們如何保護發電廠、水資源供應設施，以及自動駕駛車輛免受網路威脅的攻擊。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zh-TW" alt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455F02-14D6-0521-B9BA-869BA3F48B02}"/>
              </a:ext>
            </a:extLst>
          </p:cNvPr>
          <p:cNvSpPr txBox="1">
            <a:spLocks/>
          </p:cNvSpPr>
          <p:nvPr/>
        </p:nvSpPr>
        <p:spPr>
          <a:xfrm>
            <a:off x="445637" y="2936398"/>
            <a:ext cx="2690083" cy="333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600">
                <a:uFill>
                  <a:solidFill>
                    <a:schemeClr val="accent3"/>
                  </a:solidFill>
                </a:uFill>
              </a:rPr>
              <a:t>日程表</a:t>
            </a:r>
            <a:endParaRPr lang="en-US" sz="1600" b="1" i="0" u="none" kern="1200" spc="31" baseline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38">
            <a:extLst>
              <a:ext uri="{FF2B5EF4-FFF2-40B4-BE49-F238E27FC236}">
                <a16:creationId xmlns:a16="http://schemas.microsoft.com/office/drawing/2014/main" id="{B1DDEF18-ED79-6F7F-B80D-1EBB955E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73270"/>
              </p:ext>
            </p:extLst>
          </p:nvPr>
        </p:nvGraphicFramePr>
        <p:xfrm>
          <a:off x="757479" y="3323575"/>
          <a:ext cx="6246572" cy="6324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57562">
                  <a:extLst>
                    <a:ext uri="{9D8B030D-6E8A-4147-A177-3AD203B41FA5}">
                      <a16:colId xmlns:a16="http://schemas.microsoft.com/office/drawing/2014/main" val="2522095262"/>
                    </a:ext>
                  </a:extLst>
                </a:gridCol>
                <a:gridCol w="1099416">
                  <a:extLst>
                    <a:ext uri="{9D8B030D-6E8A-4147-A177-3AD203B41FA5}">
                      <a16:colId xmlns:a16="http://schemas.microsoft.com/office/drawing/2014/main" val="395913963"/>
                    </a:ext>
                  </a:extLst>
                </a:gridCol>
                <a:gridCol w="2094797">
                  <a:extLst>
                    <a:ext uri="{9D8B030D-6E8A-4147-A177-3AD203B41FA5}">
                      <a16:colId xmlns:a16="http://schemas.microsoft.com/office/drawing/2014/main" val="1268122157"/>
                    </a:ext>
                  </a:extLst>
                </a:gridCol>
                <a:gridCol w="2094797">
                  <a:extLst>
                    <a:ext uri="{9D8B030D-6E8A-4147-A177-3AD203B41FA5}">
                      <a16:colId xmlns:a16="http://schemas.microsoft.com/office/drawing/2014/main" val="4047311055"/>
                    </a:ext>
                  </a:extLst>
                </a:gridCol>
              </a:tblGrid>
              <a:tr h="255142">
                <a:tc>
                  <a:txBody>
                    <a:bodyPr/>
                    <a:lstStyle/>
                    <a:p>
                      <a:pPr marL="0" algn="ctr" defTabSz="566987" rtl="0" eaLnBrk="1" latinLnBrk="0" hangingPunct="1"/>
                      <a:r>
                        <a:rPr lang="zh-TW" altLang="en-US" sz="1200" b="1" kern="1200">
                          <a:solidFill>
                            <a:schemeClr val="bg1"/>
                          </a:solidFill>
                        </a:rPr>
                        <a:t>課節</a:t>
                      </a:r>
                      <a:endParaRPr lang="en-HK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solidFill>
                            <a:schemeClr val="bg1"/>
                          </a:solidFill>
                        </a:rPr>
                        <a:t>日期</a:t>
                      </a:r>
                      <a:endParaRPr lang="en-HK" sz="12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solidFill>
                            <a:schemeClr val="bg1"/>
                          </a:solidFill>
                        </a:rPr>
                        <a:t>時間</a:t>
                      </a:r>
                      <a:endParaRPr lang="en-HK" sz="12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solidFill>
                            <a:schemeClr val="bg1"/>
                          </a:solidFill>
                        </a:rPr>
                        <a:t>地點</a:t>
                      </a:r>
                      <a:endParaRPr lang="en-HK" sz="12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804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ctr"/>
                      <a:r>
                        <a:rPr lang="en-HK" sz="12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上午</a:t>
                      </a:r>
                      <a:r>
                        <a:rPr lang="en-HK" altLang="zh-TW" sz="1200" dirty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:30 –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上午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11:00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1200" dirty="0">
                          <a:solidFill>
                            <a:schemeClr val="bg1"/>
                          </a:solidFill>
                        </a:rPr>
                        <a:t>Zoom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會議</a:t>
                      </a:r>
                      <a:endParaRPr lang="en-HK" altLang="zh-TW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056259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255E327-3E9D-AFC2-779C-F2145AA62792}"/>
              </a:ext>
            </a:extLst>
          </p:cNvPr>
          <p:cNvGrpSpPr/>
          <p:nvPr/>
        </p:nvGrpSpPr>
        <p:grpSpPr>
          <a:xfrm>
            <a:off x="445638" y="4208213"/>
            <a:ext cx="6620064" cy="2065587"/>
            <a:chOff x="445638" y="4208213"/>
            <a:chExt cx="6620064" cy="20655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0658B7-53CE-96DE-8978-21E66ED2E328}"/>
                </a:ext>
              </a:extLst>
            </p:cNvPr>
            <p:cNvGrpSpPr/>
            <p:nvPr/>
          </p:nvGrpSpPr>
          <p:grpSpPr>
            <a:xfrm>
              <a:off x="450012" y="4208213"/>
              <a:ext cx="3135283" cy="1401818"/>
              <a:chOff x="446549" y="4407483"/>
              <a:chExt cx="3551776" cy="1401818"/>
            </a:xfrm>
          </p:grpSpPr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3DD0902B-248B-1542-8B36-308F5018F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49" y="4407483"/>
                <a:ext cx="3333288" cy="2382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sz="1600">
                    <a:uFill>
                      <a:solidFill>
                        <a:schemeClr val="accent3"/>
                      </a:solidFill>
                    </a:uFill>
                    <a:ea typeface="+mj-lt"/>
                    <a:cs typeface="+mj-lt"/>
                  </a:rPr>
                  <a:t>適合</a:t>
                </a:r>
                <a:r>
                  <a:rPr lang="zh-TW" altLang="en-US" sz="1600" b="1" i="0" u="none" kern="1200" spc="31" baseline="0"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對象</a:t>
                </a:r>
                <a:endParaRPr lang="en-US" sz="1600" b="1" i="0" u="none" kern="1200" spc="31" baseline="0">
                  <a:uFill>
                    <a:solidFill>
                      <a:srgbClr val="297FD5"/>
                    </a:solidFill>
                  </a:uFill>
                  <a:latin typeface="+mj-lt"/>
                </a:endParaRPr>
              </a:p>
            </p:txBody>
          </p:sp>
          <p:sp>
            <p:nvSpPr>
              <p:cNvPr id="34" name="Text Placeholder 5">
                <a:extLst>
                  <a:ext uri="{FF2B5EF4-FFF2-40B4-BE49-F238E27FC236}">
                    <a16:creationId xmlns:a16="http://schemas.microsoft.com/office/drawing/2014/main" id="{BEAA9EB6-CE63-9A69-E904-6929C620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678" y="4686795"/>
                <a:ext cx="3311647" cy="112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zh-TW" altLang="en-US" sz="1100" dirty="0"/>
                  <a:t>於 </a:t>
                </a:r>
                <a:r>
                  <a:rPr lang="en-US" altLang="zh-TW" sz="1100" dirty="0"/>
                  <a:t>2025 </a:t>
                </a:r>
                <a:r>
                  <a:rPr lang="zh-TW" altLang="en-US" sz="1100" dirty="0"/>
                  <a:t>至 </a:t>
                </a:r>
                <a:r>
                  <a:rPr lang="en-US" altLang="zh-TW" sz="1100" dirty="0"/>
                  <a:t>2026 </a:t>
                </a:r>
                <a:r>
                  <a:rPr lang="zh-TW" altLang="en-US" sz="1100" dirty="0"/>
                  <a:t>學年為中一至中六的香港資優教育學苑學員。</a:t>
                </a:r>
                <a:endParaRPr lang="en-HK" altLang="zh-TW" sz="1100" dirty="0"/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zh-TW" altLang="en-US" sz="1100" dirty="0"/>
                  <a:t>名額：</a:t>
                </a:r>
                <a:r>
                  <a:rPr lang="en-HK" altLang="zh-TW" sz="1100" dirty="0"/>
                  <a:t>2</a:t>
                </a:r>
                <a:r>
                  <a:rPr lang="en-US" altLang="zh-TW" sz="1100" dirty="0"/>
                  <a:t>80 </a:t>
                </a:r>
              </a:p>
              <a:p>
                <a:r>
                  <a:rPr lang="zh-TW" altLang="en-US" sz="1000" dirty="0"/>
                  <a:t>先到先得，額滿即止</a:t>
                </a:r>
                <a:endParaRPr lang="en-HK" altLang="zh-TW" sz="1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B1DE0D-9C48-393B-9D03-AFA35F7E550E}"/>
                </a:ext>
              </a:extLst>
            </p:cNvPr>
            <p:cNvGrpSpPr/>
            <p:nvPr/>
          </p:nvGrpSpPr>
          <p:grpSpPr>
            <a:xfrm>
              <a:off x="445638" y="5440352"/>
              <a:ext cx="2740085" cy="720755"/>
              <a:chOff x="4057668" y="5144280"/>
              <a:chExt cx="3104080" cy="720755"/>
            </a:xfrm>
          </p:grpSpPr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8DC2FAEA-B92D-671F-5585-ED6E3D152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668" y="5144280"/>
                <a:ext cx="3104080" cy="27857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講授語言</a:t>
                </a:r>
                <a:endParaRPr lang="en-US" sz="1600" b="1" i="0" u="none" kern="1200" spc="31" baseline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D1F885F4-B441-7953-FDE9-C2BDA4138C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2727" y="5473329"/>
                <a:ext cx="2631808" cy="391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CN" altLang="en-US" sz="1100" dirty="0"/>
                  <a:t>普通話</a:t>
                </a:r>
                <a:endParaRPr lang="en-HK" sz="11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CC8B67-A923-F1E3-73A7-BDCC9608947E}"/>
                </a:ext>
              </a:extLst>
            </p:cNvPr>
            <p:cNvGrpSpPr/>
            <p:nvPr/>
          </p:nvGrpSpPr>
          <p:grpSpPr>
            <a:xfrm>
              <a:off x="3796045" y="4212443"/>
              <a:ext cx="3202182" cy="762489"/>
              <a:chOff x="7903245" y="5186896"/>
              <a:chExt cx="3104082" cy="762489"/>
            </a:xfrm>
          </p:grpSpPr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839B11A1-17F4-48F6-8E8D-665C35E149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245" y="5186896"/>
                <a:ext cx="3104082" cy="27483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證書</a:t>
                </a:r>
                <a:endParaRPr lang="en-US" sz="1600" b="1" i="0" u="none" kern="1200" spc="31" baseline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0" name="Text Placeholder 2">
                <a:extLst>
                  <a:ext uri="{FF2B5EF4-FFF2-40B4-BE49-F238E27FC236}">
                    <a16:creationId xmlns:a16="http://schemas.microsoft.com/office/drawing/2014/main" id="{61ADD31C-8D92-2A4F-13D7-C689600D5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9273" y="5486435"/>
                <a:ext cx="2852655" cy="462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TW" altLang="en-US" sz="1100"/>
                  <a:t>學員必須出席講座，方能獲發電子證書。</a:t>
                </a:r>
                <a:endParaRPr lang="en-HK" sz="1600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1641EC-EE0F-D4C9-BE52-B93659DA5198}"/>
                </a:ext>
              </a:extLst>
            </p:cNvPr>
            <p:cNvCxnSpPr>
              <a:cxnSpLocks/>
            </p:cNvCxnSpPr>
            <p:nvPr/>
          </p:nvCxnSpPr>
          <p:spPr>
            <a:xfrm>
              <a:off x="3612284" y="4208213"/>
              <a:ext cx="0" cy="2065587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C77123E-C54E-706C-E115-9EAFD5D1F1DC}"/>
                </a:ext>
              </a:extLst>
            </p:cNvPr>
            <p:cNvGrpSpPr/>
            <p:nvPr/>
          </p:nvGrpSpPr>
          <p:grpSpPr>
            <a:xfrm>
              <a:off x="3779837" y="4927571"/>
              <a:ext cx="3285865" cy="1274454"/>
              <a:chOff x="3814632" y="4119643"/>
              <a:chExt cx="3285865" cy="1274454"/>
            </a:xfrm>
          </p:grpSpPr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71E636A7-8046-A3FA-6904-8331256B37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4632" y="4119643"/>
                <a:ext cx="2690083" cy="33301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chemeClr val="accent1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備註</a:t>
                </a:r>
                <a:endParaRPr lang="en-US" sz="1600" b="1" i="0" u="none" kern="1200" spc="31" baseline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8" name="Text Placeholder 2">
                <a:extLst>
                  <a:ext uri="{FF2B5EF4-FFF2-40B4-BE49-F238E27FC236}">
                    <a16:creationId xmlns:a16="http://schemas.microsoft.com/office/drawing/2014/main" id="{F1044C13-3C03-865E-A0C2-0AD0C260A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820" y="4479215"/>
                <a:ext cx="3045677" cy="914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zh-TW" altLang="en-US" sz="1100"/>
                  <a:t>由</a:t>
                </a:r>
                <a:r>
                  <a:rPr lang="en-US" altLang="zh-TW" sz="1100"/>
                  <a:t>2023/24</a:t>
                </a:r>
                <a:r>
                  <a:rPr lang="zh-TW" altLang="en-US" sz="1100"/>
                  <a:t>學年開始，完成首個查核期後，所有學員須於每學年成功完成以下要求以延續學員資格：</a:t>
                </a:r>
                <a:endParaRPr lang="en-HK" altLang="zh-TW" sz="1100"/>
              </a:p>
              <a:p>
                <a:pPr>
                  <a:lnSpc>
                    <a:spcPct val="60000"/>
                  </a:lnSpc>
                  <a:buFont typeface="Wingdings" panose="05000000000000000000" pitchFamily="2" charset="2"/>
                  <a:buChar char="§"/>
                </a:pPr>
                <a:r>
                  <a:rPr lang="zh-TW" altLang="en-US" sz="1000"/>
                  <a:t>一個講座；及</a:t>
                </a:r>
              </a:p>
              <a:p>
                <a:pPr>
                  <a:lnSpc>
                    <a:spcPct val="60000"/>
                  </a:lnSpc>
                  <a:buFont typeface="Wingdings" panose="05000000000000000000" pitchFamily="2" charset="2"/>
                  <a:buChar char="§"/>
                </a:pPr>
                <a:r>
                  <a:rPr lang="zh-TW" altLang="en-US" sz="1000"/>
                  <a:t>任何一個課程／活動</a:t>
                </a:r>
                <a:endParaRPr lang="en-HK" altLang="zh-TW" sz="100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lang="en-HK" sz="1200"/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5FE07-752E-234C-F92F-D242A1A5C54A}"/>
              </a:ext>
            </a:extLst>
          </p:cNvPr>
          <p:cNvSpPr/>
          <p:nvPr/>
        </p:nvSpPr>
        <p:spPr>
          <a:xfrm>
            <a:off x="530144" y="6425389"/>
            <a:ext cx="6508141" cy="35442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54">
            <a:extLst>
              <a:ext uri="{FF2B5EF4-FFF2-40B4-BE49-F238E27FC236}">
                <a16:creationId xmlns:a16="http://schemas.microsoft.com/office/drawing/2014/main" id="{654F8623-DD6C-E23C-6356-7B976540652F}"/>
              </a:ext>
            </a:extLst>
          </p:cNvPr>
          <p:cNvSpPr txBox="1"/>
          <p:nvPr/>
        </p:nvSpPr>
        <p:spPr>
          <a:xfrm>
            <a:off x="686781" y="6527110"/>
            <a:ext cx="6211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b="1" dirty="0">
                <a:solidFill>
                  <a:schemeClr val="bg1"/>
                </a:solidFill>
              </a:rPr>
              <a:t>本講座是「全人發展講座系列」中五大範疇的其中一個項目，旨在促進學生全面發展其資優潛能。</a:t>
            </a:r>
            <a:endParaRPr lang="en-US" altLang="zh-TW" sz="12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8F923C-D9E0-1123-C9EA-BF6DBFC9D90A}"/>
              </a:ext>
            </a:extLst>
          </p:cNvPr>
          <p:cNvGrpSpPr>
            <a:grpSpLocks noChangeAspect="1"/>
          </p:cNvGrpSpPr>
          <p:nvPr/>
        </p:nvGrpSpPr>
        <p:grpSpPr>
          <a:xfrm>
            <a:off x="2425111" y="7234032"/>
            <a:ext cx="2498220" cy="2418408"/>
            <a:chOff x="2363174" y="7218542"/>
            <a:chExt cx="3128395" cy="3001652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8F779CDF-2026-1CD8-6CB2-15352F96E569}"/>
                </a:ext>
              </a:extLst>
            </p:cNvPr>
            <p:cNvSpPr/>
            <p:nvPr/>
          </p:nvSpPr>
          <p:spPr>
            <a:xfrm rot="12600000">
              <a:off x="4167545" y="7913339"/>
              <a:ext cx="1324024" cy="1314557"/>
            </a:xfrm>
            <a:prstGeom prst="teardrop">
              <a:avLst/>
            </a:prstGeom>
            <a:solidFill>
              <a:srgbClr val="D73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D3DF6CEE-03E9-1757-09BC-3A75F5C859E1}"/>
                </a:ext>
              </a:extLst>
            </p:cNvPr>
            <p:cNvSpPr/>
            <p:nvPr/>
          </p:nvSpPr>
          <p:spPr>
            <a:xfrm rot="16728223">
              <a:off x="3817853" y="8900904"/>
              <a:ext cx="1314557" cy="1324024"/>
            </a:xfrm>
            <a:prstGeom prst="teardrop">
              <a:avLst/>
            </a:prstGeom>
            <a:solidFill>
              <a:srgbClr val="93D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1393D0BF-0178-47CC-236B-08F96B28D74B}"/>
                </a:ext>
              </a:extLst>
            </p:cNvPr>
            <p:cNvSpPr/>
            <p:nvPr/>
          </p:nvSpPr>
          <p:spPr>
            <a:xfrm rot="21056214">
              <a:off x="2715815" y="8903159"/>
              <a:ext cx="1324024" cy="1314557"/>
            </a:xfrm>
            <a:prstGeom prst="teardrop">
              <a:avLst/>
            </a:pr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D6165E5C-A56F-E13A-6BF2-43BEDEC2B67A}"/>
                </a:ext>
              </a:extLst>
            </p:cNvPr>
            <p:cNvSpPr/>
            <p:nvPr/>
          </p:nvSpPr>
          <p:spPr>
            <a:xfrm rot="3600000">
              <a:off x="2367907" y="7908604"/>
              <a:ext cx="1314557" cy="1324024"/>
            </a:xfrm>
            <a:prstGeom prst="teardrop">
              <a:avLst/>
            </a:prstGeom>
            <a:solidFill>
              <a:srgbClr val="4E6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C2DBCA-9410-8C3C-7FCD-370AB8A0860B}"/>
                </a:ext>
              </a:extLst>
            </p:cNvPr>
            <p:cNvSpPr/>
            <p:nvPr/>
          </p:nvSpPr>
          <p:spPr>
            <a:xfrm rot="8100000">
              <a:off x="3263651" y="7218542"/>
              <a:ext cx="1324024" cy="1314557"/>
            </a:xfrm>
            <a:custGeom>
              <a:avLst/>
              <a:gdLst>
                <a:gd name="connsiteX0" fmla="*/ 290741 w 1985302"/>
                <a:gd name="connsiteY0" fmla="*/ 1694561 h 1985302"/>
                <a:gd name="connsiteX1" fmla="*/ 0 w 1985302"/>
                <a:gd name="connsiteY1" fmla="*/ 992651 h 1985302"/>
                <a:gd name="connsiteX2" fmla="*/ 361233 w 1985302"/>
                <a:gd name="connsiteY2" fmla="*/ 226673 h 1985302"/>
                <a:gd name="connsiteX3" fmla="*/ 387674 w 1985302"/>
                <a:gd name="connsiteY3" fmla="*/ 206901 h 1985302"/>
                <a:gd name="connsiteX4" fmla="*/ 447948 w 1985302"/>
                <a:gd name="connsiteY4" fmla="*/ 230994 h 1985302"/>
                <a:gd name="connsiteX5" fmla="*/ 1027915 w 1985302"/>
                <a:gd name="connsiteY5" fmla="*/ 251102 h 1985302"/>
                <a:gd name="connsiteX6" fmla="*/ 1965041 w 1985302"/>
                <a:gd name="connsiteY6" fmla="*/ 0 h 1985302"/>
                <a:gd name="connsiteX7" fmla="*/ 1985302 w 1985302"/>
                <a:gd name="connsiteY7" fmla="*/ 0 h 1985302"/>
                <a:gd name="connsiteX8" fmla="*/ 1985302 w 1985302"/>
                <a:gd name="connsiteY8" fmla="*/ 992651 h 1985302"/>
                <a:gd name="connsiteX9" fmla="*/ 992651 w 1985302"/>
                <a:gd name="connsiteY9" fmla="*/ 1985302 h 1985302"/>
                <a:gd name="connsiteX10" fmla="*/ 290741 w 1985302"/>
                <a:gd name="connsiteY10" fmla="*/ 1694561 h 19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302" h="1985302">
                  <a:moveTo>
                    <a:pt x="290741" y="1694561"/>
                  </a:moveTo>
                  <a:cubicBezTo>
                    <a:pt x="111106" y="1514927"/>
                    <a:pt x="0" y="1266764"/>
                    <a:pt x="0" y="992651"/>
                  </a:cubicBezTo>
                  <a:cubicBezTo>
                    <a:pt x="0" y="684274"/>
                    <a:pt x="140619" y="408740"/>
                    <a:pt x="361233" y="226673"/>
                  </a:cubicBezTo>
                  <a:lnTo>
                    <a:pt x="387674" y="206901"/>
                  </a:lnTo>
                  <a:lnTo>
                    <a:pt x="447948" y="230994"/>
                  </a:lnTo>
                  <a:cubicBezTo>
                    <a:pt x="628680" y="293375"/>
                    <a:pt x="829335" y="304311"/>
                    <a:pt x="1027915" y="251102"/>
                  </a:cubicBezTo>
                  <a:lnTo>
                    <a:pt x="1965041" y="0"/>
                  </a:lnTo>
                  <a:lnTo>
                    <a:pt x="1985302" y="0"/>
                  </a:lnTo>
                  <a:lnTo>
                    <a:pt x="1985302" y="992651"/>
                  </a:lnTo>
                  <a:cubicBezTo>
                    <a:pt x="1985302" y="1540877"/>
                    <a:pt x="1540877" y="1985302"/>
                    <a:pt x="992651" y="1985302"/>
                  </a:cubicBezTo>
                  <a:cubicBezTo>
                    <a:pt x="718538" y="1985302"/>
                    <a:pt x="470375" y="1874196"/>
                    <a:pt x="290741" y="1694561"/>
                  </a:cubicBezTo>
                  <a:close/>
                </a:path>
              </a:pathLst>
            </a:custGeom>
            <a:solidFill>
              <a:srgbClr val="E1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3" name="Rounded Rectangle 51">
              <a:extLst>
                <a:ext uri="{FF2B5EF4-FFF2-40B4-BE49-F238E27FC236}">
                  <a16:creationId xmlns:a16="http://schemas.microsoft.com/office/drawing/2014/main" id="{02198DD6-FB86-40D9-4264-7E23F1EA7956}"/>
                </a:ext>
              </a:extLst>
            </p:cNvPr>
            <p:cNvSpPr/>
            <p:nvPr/>
          </p:nvSpPr>
          <p:spPr>
            <a:xfrm rot="16200000" flipH="1">
              <a:off x="3177607" y="9418791"/>
              <a:ext cx="398998" cy="393387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4" name="Trapezoid 28">
              <a:extLst>
                <a:ext uri="{FF2B5EF4-FFF2-40B4-BE49-F238E27FC236}">
                  <a16:creationId xmlns:a16="http://schemas.microsoft.com/office/drawing/2014/main" id="{7EE9252A-20F8-B93E-FC96-71DC32BD6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645" y="8362082"/>
              <a:ext cx="289332" cy="384758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/>
            </a:p>
          </p:txBody>
        </p:sp>
        <p:pic>
          <p:nvPicPr>
            <p:cNvPr id="60" name="Graphic 18" descr="Shield Tick with solid fill">
              <a:extLst>
                <a:ext uri="{FF2B5EF4-FFF2-40B4-BE49-F238E27FC236}">
                  <a16:creationId xmlns:a16="http://schemas.microsoft.com/office/drawing/2014/main" id="{9F27965D-C5B0-07B4-6464-F34B92F3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21352" y="7612509"/>
              <a:ext cx="622989" cy="618534"/>
            </a:xfrm>
            <a:prstGeom prst="rect">
              <a:avLst/>
            </a:prstGeom>
          </p:spPr>
        </p:pic>
        <p:pic>
          <p:nvPicPr>
            <p:cNvPr id="61" name="Graphic 19" descr="Hero Male with solid fill">
              <a:extLst>
                <a:ext uri="{FF2B5EF4-FFF2-40B4-BE49-F238E27FC236}">
                  <a16:creationId xmlns:a16="http://schemas.microsoft.com/office/drawing/2014/main" id="{D516086E-8423-0221-F6F8-9705FB096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75787" y="8362081"/>
              <a:ext cx="415476" cy="412504"/>
            </a:xfrm>
            <a:prstGeom prst="rect">
              <a:avLst/>
            </a:prstGeom>
          </p:spPr>
        </p:pic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91AEC682-2639-700D-0320-065C72C11050}"/>
                </a:ext>
              </a:extLst>
            </p:cNvPr>
            <p:cNvSpPr/>
            <p:nvPr/>
          </p:nvSpPr>
          <p:spPr>
            <a:xfrm rot="18900000">
              <a:off x="4456328" y="9388527"/>
              <a:ext cx="164756" cy="37374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>
                <a:solidFill>
                  <a:srgbClr val="93D07D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F403A5-FD02-8A57-AF2A-F21355843A5D}"/>
              </a:ext>
            </a:extLst>
          </p:cNvPr>
          <p:cNvGrpSpPr/>
          <p:nvPr/>
        </p:nvGrpSpPr>
        <p:grpSpPr>
          <a:xfrm>
            <a:off x="4563408" y="6896115"/>
            <a:ext cx="2217177" cy="826076"/>
            <a:chOff x="4501471" y="6880626"/>
            <a:chExt cx="2217177" cy="8260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8237763-23F0-801E-E6B3-6456E7821255}"/>
                </a:ext>
              </a:extLst>
            </p:cNvPr>
            <p:cNvGrpSpPr/>
            <p:nvPr/>
          </p:nvGrpSpPr>
          <p:grpSpPr>
            <a:xfrm>
              <a:off x="4501471" y="6956099"/>
              <a:ext cx="2217177" cy="750603"/>
              <a:chOff x="4501471" y="6956099"/>
              <a:chExt cx="2956236" cy="1000802"/>
            </a:xfrm>
          </p:grpSpPr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F2789BA2-3F2A-644B-4F5D-270E2F51AB42}"/>
                  </a:ext>
                </a:extLst>
              </p:cNvPr>
              <p:cNvSpPr txBox="1"/>
              <p:nvPr/>
            </p:nvSpPr>
            <p:spPr>
              <a:xfrm>
                <a:off x="4520619" y="6956099"/>
                <a:ext cx="2937088" cy="389851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sz="1300" b="1" dirty="0">
                    <a:solidFill>
                      <a:srgbClr val="E19999"/>
                    </a:solidFill>
                  </a:rPr>
                  <a:t>國家安全講座系列</a:t>
                </a:r>
                <a:endParaRPr lang="en-US" sz="1300" b="1" dirty="0">
                  <a:solidFill>
                    <a:srgbClr val="E19999"/>
                  </a:solidFill>
                </a:endParaRPr>
              </a:p>
            </p:txBody>
          </p:sp>
          <p:sp>
            <p:nvSpPr>
              <p:cNvPr id="47" name="TextBox 37">
                <a:extLst>
                  <a:ext uri="{FF2B5EF4-FFF2-40B4-BE49-F238E27FC236}">
                    <a16:creationId xmlns:a16="http://schemas.microsoft.com/office/drawing/2014/main" id="{D6AE2C62-AF49-19F1-CCF9-D69775AB2283}"/>
                  </a:ext>
                </a:extLst>
              </p:cNvPr>
              <p:cNvSpPr txBox="1"/>
              <p:nvPr/>
            </p:nvSpPr>
            <p:spPr>
              <a:xfrm>
                <a:off x="4501471" y="7402906"/>
                <a:ext cx="2648189" cy="553995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zh-TW" altLang="en-US" sz="1050" dirty="0">
                    <a:solidFill>
                      <a:schemeClr val="bg1"/>
                    </a:solidFill>
                    <a:latin typeface="+mj-ea"/>
                    <a:ea typeface="+mj-ea"/>
                  </a:rPr>
                  <a:t>認識國家安全的含意，提升學生國民身份認同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+mj-ea"/>
                    <a:ea typeface="+mj-ea"/>
                  </a:rPr>
                  <a:t>。</a:t>
                </a:r>
                <a:endParaRPr lang="en-US" sz="105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45" name="Graphic 35" descr="Shield Tick with solid fill">
              <a:extLst>
                <a:ext uri="{FF2B5EF4-FFF2-40B4-BE49-F238E27FC236}">
                  <a16:creationId xmlns:a16="http://schemas.microsoft.com/office/drawing/2014/main" id="{7F9E00EB-F978-35D5-FECE-CCCDE7628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13480" y="6880626"/>
              <a:ext cx="437106" cy="43710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7FAE98-0902-5B68-8061-F4FC98446119}"/>
              </a:ext>
            </a:extLst>
          </p:cNvPr>
          <p:cNvGrpSpPr/>
          <p:nvPr/>
        </p:nvGrpSpPr>
        <p:grpSpPr>
          <a:xfrm>
            <a:off x="4977878" y="8031004"/>
            <a:ext cx="2302621" cy="764296"/>
            <a:chOff x="4915941" y="8015508"/>
            <a:chExt cx="3070162" cy="1019059"/>
          </a:xfrm>
        </p:grpSpPr>
        <p:sp>
          <p:nvSpPr>
            <p:cNvPr id="41" name="TextBox 39">
              <a:extLst>
                <a:ext uri="{FF2B5EF4-FFF2-40B4-BE49-F238E27FC236}">
                  <a16:creationId xmlns:a16="http://schemas.microsoft.com/office/drawing/2014/main" id="{6BA555AA-A168-0021-B9D3-DE9D2C4CC69A}"/>
                </a:ext>
              </a:extLst>
            </p:cNvPr>
            <p:cNvSpPr txBox="1"/>
            <p:nvPr/>
          </p:nvSpPr>
          <p:spPr>
            <a:xfrm>
              <a:off x="5049014" y="8015508"/>
              <a:ext cx="2937089" cy="38985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D7325A"/>
                  </a:solidFill>
                  <a:effectLst/>
                  <a:uLnTx/>
                  <a:uFillTx/>
                  <a:latin typeface="+mn-ea"/>
                  <a:cs typeface="Arial" pitchFamily="34" charset="0"/>
                </a:rPr>
                <a:t>燃亮生命講座系列</a:t>
              </a:r>
            </a:p>
          </p:txBody>
        </p:sp>
        <p:sp>
          <p:nvSpPr>
            <p:cNvPr id="43" name="TextBox 40">
              <a:extLst>
                <a:ext uri="{FF2B5EF4-FFF2-40B4-BE49-F238E27FC236}">
                  <a16:creationId xmlns:a16="http://schemas.microsoft.com/office/drawing/2014/main" id="{0C2C45CB-15CC-5FEC-E56D-9DD2683AEFDD}"/>
                </a:ext>
              </a:extLst>
            </p:cNvPr>
            <p:cNvSpPr txBox="1"/>
            <p:nvPr/>
          </p:nvSpPr>
          <p:spPr>
            <a:xfrm>
              <a:off x="4915941" y="8480570"/>
              <a:ext cx="2567277" cy="553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TW" altLang="en-US" sz="1050" dirty="0">
                  <a:solidFill>
                    <a:schemeClr val="bg1"/>
                  </a:solidFill>
                </a:rPr>
                <a:t>各界名人分享人生經驗，啟發學生追尋夢想。</a:t>
              </a:r>
            </a:p>
          </p:txBody>
        </p:sp>
      </p:grpSp>
      <p:pic>
        <p:nvPicPr>
          <p:cNvPr id="13" name="Graphic 42" descr="Hero Male with solid fill">
            <a:extLst>
              <a:ext uri="{FF2B5EF4-FFF2-40B4-BE49-F238E27FC236}">
                <a16:creationId xmlns:a16="http://schemas.microsoft.com/office/drawing/2014/main" id="{F5303982-62D9-544F-AC5C-5DD2F22F9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8245" y="7978628"/>
            <a:ext cx="334426" cy="3344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F051D4E-786A-C0E3-B797-5C8599F0E254}"/>
              </a:ext>
            </a:extLst>
          </p:cNvPr>
          <p:cNvGrpSpPr/>
          <p:nvPr/>
        </p:nvGrpSpPr>
        <p:grpSpPr>
          <a:xfrm>
            <a:off x="4655199" y="9008638"/>
            <a:ext cx="2242175" cy="708011"/>
            <a:chOff x="4593262" y="8993159"/>
            <a:chExt cx="2989567" cy="944016"/>
          </a:xfrm>
        </p:grpSpPr>
        <p:sp>
          <p:nvSpPr>
            <p:cNvPr id="39" name="TextBox 44">
              <a:extLst>
                <a:ext uri="{FF2B5EF4-FFF2-40B4-BE49-F238E27FC236}">
                  <a16:creationId xmlns:a16="http://schemas.microsoft.com/office/drawing/2014/main" id="{C2D04BFD-C370-0D3E-0CA6-5E9375F0818D}"/>
                </a:ext>
              </a:extLst>
            </p:cNvPr>
            <p:cNvSpPr txBox="1"/>
            <p:nvPr/>
          </p:nvSpPr>
          <p:spPr>
            <a:xfrm>
              <a:off x="4645741" y="8993159"/>
              <a:ext cx="2937088" cy="38985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300" b="1" dirty="0">
                  <a:solidFill>
                    <a:srgbClr val="93D07D"/>
                  </a:solidFill>
                </a:rPr>
                <a:t>洞察未來講座系列</a:t>
              </a:r>
            </a:p>
          </p:txBody>
        </p:sp>
        <p:sp>
          <p:nvSpPr>
            <p:cNvPr id="40" name="TextBox 45">
              <a:extLst>
                <a:ext uri="{FF2B5EF4-FFF2-40B4-BE49-F238E27FC236}">
                  <a16:creationId xmlns:a16="http://schemas.microsoft.com/office/drawing/2014/main" id="{FD4D40B2-BCFE-7281-E91A-049B47872130}"/>
                </a:ext>
              </a:extLst>
            </p:cNvPr>
            <p:cNvSpPr txBox="1"/>
            <p:nvPr/>
          </p:nvSpPr>
          <p:spPr>
            <a:xfrm>
              <a:off x="4593262" y="9383178"/>
              <a:ext cx="2929293" cy="553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TW" altLang="en-US" sz="1050" dirty="0">
                  <a:solidFill>
                    <a:schemeClr val="bg1"/>
                  </a:solidFill>
                </a:rPr>
                <a:t>專業人士分享對相關行業最新趨勢之見解，協助學生計劃未來。</a:t>
              </a:r>
              <a:endPara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373D6378-D2A9-7780-F259-DED7C7B01261}"/>
              </a:ext>
            </a:extLst>
          </p:cNvPr>
          <p:cNvSpPr/>
          <p:nvPr/>
        </p:nvSpPr>
        <p:spPr>
          <a:xfrm rot="18900000">
            <a:off x="6238121" y="8999916"/>
            <a:ext cx="145709" cy="33482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93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rgbClr val="93D07D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DA9BFA-775E-7100-38DF-43AC8EDA4ABB}"/>
              </a:ext>
            </a:extLst>
          </p:cNvPr>
          <p:cNvGrpSpPr/>
          <p:nvPr/>
        </p:nvGrpSpPr>
        <p:grpSpPr>
          <a:xfrm>
            <a:off x="273769" y="8838583"/>
            <a:ext cx="2469329" cy="751479"/>
            <a:chOff x="211832" y="8823103"/>
            <a:chExt cx="3292438" cy="1001973"/>
          </a:xfrm>
        </p:grpSpPr>
        <p:sp>
          <p:nvSpPr>
            <p:cNvPr id="37" name="TextBox 48">
              <a:extLst>
                <a:ext uri="{FF2B5EF4-FFF2-40B4-BE49-F238E27FC236}">
                  <a16:creationId xmlns:a16="http://schemas.microsoft.com/office/drawing/2014/main" id="{4D8DA2F8-D50D-F9F0-E4C2-3608236C937D}"/>
                </a:ext>
              </a:extLst>
            </p:cNvPr>
            <p:cNvSpPr txBox="1"/>
            <p:nvPr/>
          </p:nvSpPr>
          <p:spPr>
            <a:xfrm>
              <a:off x="211832" y="8823103"/>
              <a:ext cx="2937088" cy="38985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300" b="1" dirty="0">
                  <a:solidFill>
                    <a:srgbClr val="5ECCF3"/>
                  </a:solidFill>
                </a:rPr>
                <a:t>新穎講座系列</a:t>
              </a:r>
            </a:p>
          </p:txBody>
        </p:sp>
        <p:sp>
          <p:nvSpPr>
            <p:cNvPr id="38" name="TextBox 49">
              <a:extLst>
                <a:ext uri="{FF2B5EF4-FFF2-40B4-BE49-F238E27FC236}">
                  <a16:creationId xmlns:a16="http://schemas.microsoft.com/office/drawing/2014/main" id="{3B4EC3B1-C43A-51F8-253D-D0C4E445868F}"/>
                </a:ext>
              </a:extLst>
            </p:cNvPr>
            <p:cNvSpPr txBox="1"/>
            <p:nvPr/>
          </p:nvSpPr>
          <p:spPr>
            <a:xfrm>
              <a:off x="574977" y="9486521"/>
              <a:ext cx="2929293" cy="33855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050" dirty="0">
                  <a:solidFill>
                    <a:schemeClr val="bg1"/>
                  </a:solidFill>
                </a:rPr>
                <a:t>介紹各種新穎主題，開拓學生視野。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46DD9349-9E6E-82AD-6287-F3070D2908C7}"/>
              </a:ext>
            </a:extLst>
          </p:cNvPr>
          <p:cNvSpPr/>
          <p:nvPr/>
        </p:nvSpPr>
        <p:spPr>
          <a:xfrm rot="16200000" flipH="1">
            <a:off x="1091633" y="8752254"/>
            <a:ext cx="316392" cy="31139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E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10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B9D6C7-D03E-7576-0043-14FBD8A5FE49}"/>
              </a:ext>
            </a:extLst>
          </p:cNvPr>
          <p:cNvGrpSpPr/>
          <p:nvPr/>
        </p:nvGrpSpPr>
        <p:grpSpPr>
          <a:xfrm>
            <a:off x="506577" y="7422869"/>
            <a:ext cx="2202816" cy="949846"/>
            <a:chOff x="444640" y="7407380"/>
            <a:chExt cx="2937088" cy="1266460"/>
          </a:xfrm>
        </p:grpSpPr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AB0A51D6-1D39-621B-9278-6B345922960D}"/>
                </a:ext>
              </a:extLst>
            </p:cNvPr>
            <p:cNvSpPr txBox="1"/>
            <p:nvPr/>
          </p:nvSpPr>
          <p:spPr>
            <a:xfrm>
              <a:off x="444640" y="7407380"/>
              <a:ext cx="2937088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300" b="1" dirty="0">
                  <a:solidFill>
                    <a:srgbClr val="4E67C8"/>
                  </a:solidFill>
                </a:rPr>
                <a:t>香港青年科學院新興科技</a:t>
              </a:r>
              <a:endParaRPr lang="en-US" altLang="zh-TW" sz="1300" b="1" dirty="0">
                <a:solidFill>
                  <a:srgbClr val="4E67C8"/>
                </a:solidFill>
              </a:endParaRPr>
            </a:p>
            <a:p>
              <a:pPr algn="r"/>
              <a:r>
                <a:rPr lang="zh-TW" altLang="en-US" sz="1300" b="1" dirty="0">
                  <a:solidFill>
                    <a:srgbClr val="4E67C8"/>
                  </a:solidFill>
                </a:rPr>
                <a:t>講座系列</a:t>
              </a:r>
            </a:p>
          </p:txBody>
        </p:sp>
        <p:sp>
          <p:nvSpPr>
            <p:cNvPr id="36" name="TextBox 53">
              <a:extLst>
                <a:ext uri="{FF2B5EF4-FFF2-40B4-BE49-F238E27FC236}">
                  <a16:creationId xmlns:a16="http://schemas.microsoft.com/office/drawing/2014/main" id="{A16401BF-780C-229A-7FB0-5E96C29C4A83}"/>
                </a:ext>
              </a:extLst>
            </p:cNvPr>
            <p:cNvSpPr txBox="1"/>
            <p:nvPr/>
          </p:nvSpPr>
          <p:spPr>
            <a:xfrm>
              <a:off x="750863" y="8119843"/>
              <a:ext cx="2212868" cy="553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050" dirty="0">
                  <a:solidFill>
                    <a:schemeClr val="bg1"/>
                  </a:solidFill>
                </a:rPr>
                <a:t>科學家介紹矚目的新興科技，引發學生學習動機。</a:t>
              </a:r>
            </a:p>
          </p:txBody>
        </p:sp>
      </p:grpSp>
      <p:sp>
        <p:nvSpPr>
          <p:cNvPr id="22" name="Trapezoid 28">
            <a:extLst>
              <a:ext uri="{FF2B5EF4-FFF2-40B4-BE49-F238E27FC236}">
                <a16:creationId xmlns:a16="http://schemas.microsoft.com/office/drawing/2014/main" id="{1C4434A4-8757-3497-747E-332DE331DB96}"/>
              </a:ext>
            </a:extLst>
          </p:cNvPr>
          <p:cNvSpPr>
            <a:spLocks noChangeAspect="1"/>
          </p:cNvSpPr>
          <p:nvPr/>
        </p:nvSpPr>
        <p:spPr>
          <a:xfrm>
            <a:off x="595800" y="7479302"/>
            <a:ext cx="220448" cy="293155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E6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060153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3D5AC3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1" id="{C430261A-FCA8-4BC8-A18D-C215E972E657}" vid="{C6A4BACC-CDCF-4C57-A649-7AD15E2EE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2C75DC13978274FA27DF0CD0FC9669E" ma:contentTypeVersion="10" ma:contentTypeDescription="建立新的文件。" ma:contentTypeScope="" ma:versionID="cff68096524df95dccf58d5e94ec3bdb">
  <xsd:schema xmlns:xsd="http://www.w3.org/2001/XMLSchema" xmlns:xs="http://www.w3.org/2001/XMLSchema" xmlns:p="http://schemas.microsoft.com/office/2006/metadata/properties" xmlns:ns3="af9d2a82-2adb-4be5-b263-9c0e70f97cb0" xmlns:ns4="2c577090-9f9b-4f7d-bb8f-ff67b06877af" targetNamespace="http://schemas.microsoft.com/office/2006/metadata/properties" ma:root="true" ma:fieldsID="df7d1fccc87504bb7864896e35458467" ns3:_="" ns4:_="">
    <xsd:import namespace="af9d2a82-2adb-4be5-b263-9c0e70f97cb0"/>
    <xsd:import namespace="2c577090-9f9b-4f7d-bb8f-ff67b0687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d2a82-2adb-4be5-b263-9c0e70f97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77090-9f9b-4f7d-bb8f-ff67b0687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c577090-9f9b-4f7d-bb8f-ff67b06877af"/>
    <ds:schemaRef ds:uri="http://schemas.microsoft.com/office/2006/documentManagement/types"/>
    <ds:schemaRef ds:uri="http://schemas.microsoft.com/office/infopath/2007/PartnerControls"/>
    <ds:schemaRef ds:uri="af9d2a82-2adb-4be5-b263-9c0e70f97cb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7DD506-EAF0-4390-9DF6-50DA6C44072B}">
  <ds:schemaRefs>
    <ds:schemaRef ds:uri="2c577090-9f9b-4f7d-bb8f-ff67b06877af"/>
    <ds:schemaRef ds:uri="af9d2a82-2adb-4be5-b263-9c0e70f97c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</TotalTime>
  <Words>502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Amasis MT Pro Black</vt:lpstr>
      <vt:lpstr>Arial</vt:lpstr>
      <vt:lpstr>Calibri</vt:lpstr>
      <vt:lpstr>Franklin Gothic Book</vt:lpstr>
      <vt:lpstr>Franklin Gothic Demi</vt:lpstr>
      <vt:lpstr>Wingdings</vt:lpstr>
      <vt:lpstr>Theme1</vt:lpstr>
      <vt:lpstr>科學、機遇及挑戰 2026：智能網絡控制系統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HKAGE</dc:creator>
  <cp:lastModifiedBy>Himmy Au</cp:lastModifiedBy>
  <cp:revision>14</cp:revision>
  <dcterms:created xsi:type="dcterms:W3CDTF">2021-09-23T01:34:15Z</dcterms:created>
  <dcterms:modified xsi:type="dcterms:W3CDTF">2026-03-20T02:00:47Z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0x01010012C75DC13978274FA27DF0CD0FC9669E</vt:lpwstr>
  </property>
</Properties>
</file>