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7"/>
  </p:notesMasterIdLst>
  <p:handoutMasterIdLst>
    <p:handoutMasterId r:id="rId8"/>
  </p:handoutMasterIdLst>
  <p:sldIdLst>
    <p:sldId id="367" r:id="rId5"/>
    <p:sldId id="370" r:id="rId6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CF3"/>
    <a:srgbClr val="E8CDE7"/>
    <a:srgbClr val="D7325A"/>
    <a:srgbClr val="F2F5D8"/>
    <a:srgbClr val="000000"/>
    <a:srgbClr val="FFFFFF"/>
    <a:srgbClr val="93D07D"/>
    <a:srgbClr val="F3C3CE"/>
    <a:srgbClr val="BCC6EA"/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A2EBB-D20C-34B3-D918-308008D0FCAA}" v="3" dt="2025-01-03T02:48:32.553"/>
    <p1510:client id="{7481459B-00F3-3C40-5021-C21D56F075CE}" v="5" dt="2025-01-03T02:52:44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78" autoAdjust="0"/>
  </p:normalViewPr>
  <p:slideViewPr>
    <p:cSldViewPr snapToGrid="0">
      <p:cViewPr varScale="1">
        <p:scale>
          <a:sx n="66" d="100"/>
          <a:sy n="66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7/22/2025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15th-anniversary.hkage.edu.hk/wp/zh/logo-2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D0A64A-FB49-40F7-ACDE-DC55F3519D4A}"/>
              </a:ext>
            </a:extLst>
          </p:cNvPr>
          <p:cNvSpPr/>
          <p:nvPr userDrawn="1"/>
        </p:nvSpPr>
        <p:spPr>
          <a:xfrm>
            <a:off x="413127" y="1105853"/>
            <a:ext cx="6760800" cy="6431499"/>
          </a:xfrm>
          <a:prstGeom prst="rect">
            <a:avLst/>
          </a:prstGeom>
          <a:gradFill>
            <a:gsLst>
              <a:gs pos="57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94000">
                <a:schemeClr val="accent1">
                  <a:lumMod val="75000"/>
                </a:schemeClr>
              </a:gs>
            </a:gsLst>
            <a:lin ang="3600000" scaled="0"/>
          </a:gradFill>
          <a:ln>
            <a:noFill/>
          </a:ln>
          <a:effectLst>
            <a:innerShdw blurRad="1143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9505321F-B7DE-4D96-ABC7-1657560E70D5}"/>
              </a:ext>
            </a:extLst>
          </p:cNvPr>
          <p:cNvSpPr/>
          <p:nvPr userDrawn="1"/>
        </p:nvSpPr>
        <p:spPr>
          <a:xfrm>
            <a:off x="4406776" y="5756356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E3D1DCE-2C99-4070-AB10-C37447F976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0426" y="5355569"/>
            <a:ext cx="6777613" cy="22272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HK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F70D0EF-7217-4646-A7F4-B8CB00FB8B15}"/>
              </a:ext>
            </a:extLst>
          </p:cNvPr>
          <p:cNvSpPr/>
          <p:nvPr userDrawn="1"/>
        </p:nvSpPr>
        <p:spPr>
          <a:xfrm>
            <a:off x="406400" y="7582831"/>
            <a:ext cx="6767527" cy="266405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BA920004-FA0F-46FF-A8AD-C573C2D15E98}"/>
              </a:ext>
            </a:extLst>
          </p:cNvPr>
          <p:cNvSpPr/>
          <p:nvPr userDrawn="1"/>
        </p:nvSpPr>
        <p:spPr>
          <a:xfrm>
            <a:off x="6856139" y="6899593"/>
            <a:ext cx="689476" cy="683238"/>
          </a:xfrm>
          <a:prstGeom prst="flowChartDecision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3BCCC85B-A6C0-4B40-A26F-C1A6C27C8428}"/>
              </a:ext>
            </a:extLst>
          </p:cNvPr>
          <p:cNvSpPr/>
          <p:nvPr userDrawn="1"/>
        </p:nvSpPr>
        <p:spPr>
          <a:xfrm>
            <a:off x="1368893" y="1655930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A5645D5D-3735-49F8-A896-06DB3C604807}"/>
              </a:ext>
            </a:extLst>
          </p:cNvPr>
          <p:cNvSpPr/>
          <p:nvPr userDrawn="1"/>
        </p:nvSpPr>
        <p:spPr>
          <a:xfrm>
            <a:off x="5838308" y="2831077"/>
            <a:ext cx="463041" cy="458851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7373C067-E7C9-4AE8-A242-7CD75F095BA6}"/>
              </a:ext>
            </a:extLst>
          </p:cNvPr>
          <p:cNvSpPr/>
          <p:nvPr userDrawn="1"/>
        </p:nvSpPr>
        <p:spPr>
          <a:xfrm>
            <a:off x="4112481" y="1707275"/>
            <a:ext cx="918579" cy="910268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Flowchart: Decision 30">
            <a:extLst>
              <a:ext uri="{FF2B5EF4-FFF2-40B4-BE49-F238E27FC236}">
                <a16:creationId xmlns:a16="http://schemas.microsoft.com/office/drawing/2014/main" id="{B4D4C748-D322-4C36-AE08-3215E5695F00}"/>
              </a:ext>
            </a:extLst>
          </p:cNvPr>
          <p:cNvSpPr/>
          <p:nvPr userDrawn="1"/>
        </p:nvSpPr>
        <p:spPr>
          <a:xfrm>
            <a:off x="741199" y="3204924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83B13BDF-8875-4AC0-90A3-6A1AE8A0E1FA}"/>
              </a:ext>
            </a:extLst>
          </p:cNvPr>
          <p:cNvSpPr/>
          <p:nvPr userDrawn="1"/>
        </p:nvSpPr>
        <p:spPr>
          <a:xfrm>
            <a:off x="587567" y="3603806"/>
            <a:ext cx="695459" cy="68916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B2A2CB91-D39A-45D3-9ED0-DF9795471E9B}"/>
              </a:ext>
            </a:extLst>
          </p:cNvPr>
          <p:cNvSpPr/>
          <p:nvPr userDrawn="1"/>
        </p:nvSpPr>
        <p:spPr>
          <a:xfrm>
            <a:off x="2975020" y="3189215"/>
            <a:ext cx="535906" cy="531057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id="{8BD044DA-56BD-4C16-9E3B-3EC2ED3C9CCD}"/>
              </a:ext>
            </a:extLst>
          </p:cNvPr>
          <p:cNvSpPr/>
          <p:nvPr userDrawn="1"/>
        </p:nvSpPr>
        <p:spPr>
          <a:xfrm>
            <a:off x="6074253" y="2739134"/>
            <a:ext cx="454190" cy="450081"/>
          </a:xfrm>
          <a:prstGeom prst="flowChartDecision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6392" y="2262026"/>
            <a:ext cx="4514668" cy="16243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i="0" spc="62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dirty="0"/>
              <a:t>請埴寫課程名稱在此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6392" y="4399677"/>
            <a:ext cx="3405059" cy="38408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zh-TW" altLang="en-US" dirty="0"/>
              <a:t>導師名字及機構名字</a:t>
            </a:r>
            <a:endParaRPr lang="en-US" dirty="0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850C1187-A300-45C9-8AD9-1BCD02A9787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53977" y="1249732"/>
            <a:ext cx="3405059" cy="463042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en-US" dirty="0"/>
              <a:t>Course Code</a:t>
            </a:r>
          </a:p>
          <a:p>
            <a:pPr lvl="0"/>
            <a:endParaRPr lang="en-US" dirty="0"/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78BA4E9E-9B7E-41FF-A263-6919F28CD44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3633" y="1759306"/>
            <a:ext cx="4497427" cy="40870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lvl="0"/>
            <a:r>
              <a:rPr lang="zh-TW" altLang="en-US" dirty="0"/>
              <a:t>活動類型</a:t>
            </a:r>
            <a:endParaRPr lang="en-US" dirty="0"/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1E72E00F-0174-44E9-B8C8-2CECD066921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90424" y="8590101"/>
            <a:ext cx="3933369" cy="1243769"/>
          </a:xfrm>
          <a:ln>
            <a:noFill/>
          </a:ln>
        </p:spPr>
        <p:txBody>
          <a:bodyPr lIns="0" tIns="0" rIns="0" bIns="0">
            <a:noAutofit/>
          </a:bodyPr>
          <a:lstStyle>
            <a:lvl1pPr marL="228600" indent="-228600">
              <a:lnSpc>
                <a:spcPct val="100000"/>
              </a:lnSpc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  <a:ea typeface="+mj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完成本課程後，學員應能：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228600" marR="0" lvl="0" indent="-22860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dirty="0"/>
              <a:t>請填寫活動預期學習成果</a:t>
            </a:r>
            <a:endParaRPr lang="en-HK" altLang="zh-TW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951E6121-9AAF-407B-89B1-DBF5ECB56A12}"/>
              </a:ext>
            </a:extLst>
          </p:cNvPr>
          <p:cNvSpPr>
            <a:spLocks/>
          </p:cNvSpPr>
          <p:nvPr/>
        </p:nvSpPr>
        <p:spPr bwMode="auto">
          <a:xfrm rot="5400000">
            <a:off x="5941176" y="9467034"/>
            <a:ext cx="1684030" cy="815196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B1CF07DD-3B7C-4B96-88E4-87D34EE2258B}"/>
              </a:ext>
            </a:extLst>
          </p:cNvPr>
          <p:cNvSpPr>
            <a:spLocks/>
          </p:cNvSpPr>
          <p:nvPr/>
        </p:nvSpPr>
        <p:spPr bwMode="auto">
          <a:xfrm rot="5400000">
            <a:off x="4956066" y="8675883"/>
            <a:ext cx="1235592" cy="2497917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10F067-E20F-4469-94B9-E56527E620F5}"/>
              </a:ext>
            </a:extLst>
          </p:cNvPr>
          <p:cNvSpPr/>
          <p:nvPr userDrawn="1"/>
        </p:nvSpPr>
        <p:spPr>
          <a:xfrm rot="18912684">
            <a:off x="5857639" y="8833455"/>
            <a:ext cx="777598" cy="776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ACDB207-EDB0-48CE-BFD3-11EB3695AE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0424" y="8013508"/>
            <a:ext cx="3405059" cy="384085"/>
          </a:xfrm>
        </p:spPr>
        <p:txBody>
          <a:bodyPr lIns="0" tIns="0" rIns="0" bIns="0">
            <a:noAutofit/>
          </a:bodyPr>
          <a:lstStyle>
            <a:lvl1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spc="31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r>
              <a:rPr lang="zh-TW" altLang="en-US" sz="1800" dirty="0"/>
              <a:t>預期學習成果</a:t>
            </a:r>
            <a:endParaRPr lang="en-US" sz="1800" dirty="0"/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565D1D4-8D43-6DD6-468E-A21F20586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87" y="111838"/>
            <a:ext cx="3733979" cy="900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2584FA-811B-D32B-97FA-193D4A749717}"/>
              </a:ext>
            </a:extLst>
          </p:cNvPr>
          <p:cNvGrpSpPr/>
          <p:nvPr userDrawn="1"/>
        </p:nvGrpSpPr>
        <p:grpSpPr>
          <a:xfrm>
            <a:off x="5750166" y="46882"/>
            <a:ext cx="2185969" cy="1058971"/>
            <a:chOff x="5750166" y="46882"/>
            <a:chExt cx="2185969" cy="1058971"/>
          </a:xfrm>
        </p:grpSpPr>
        <p:pic>
          <p:nvPicPr>
            <p:cNvPr id="9" name="Picture 8" descr="Cartoon character holding a book&#10;&#10;Description automatically generated">
              <a:extLst>
                <a:ext uri="{FF2B5EF4-FFF2-40B4-BE49-F238E27FC236}">
                  <a16:creationId xmlns:a16="http://schemas.microsoft.com/office/drawing/2014/main" id="{B7FC4735-2350-556B-91A0-98922EEF06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167" y="52924"/>
              <a:ext cx="495082" cy="810505"/>
            </a:xfrm>
            <a:prstGeom prst="rect">
              <a:avLst/>
            </a:prstGeom>
          </p:spPr>
        </p:pic>
        <p:pic>
          <p:nvPicPr>
            <p:cNvPr id="11" name="Picture 10" descr="A cartoon character holding a ball&#10;&#10;Description automatically generated">
              <a:extLst>
                <a:ext uri="{FF2B5EF4-FFF2-40B4-BE49-F238E27FC236}">
                  <a16:creationId xmlns:a16="http://schemas.microsoft.com/office/drawing/2014/main" id="{A82368A0-CEA8-2B44-152E-EF9149879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96" y="46882"/>
              <a:ext cx="533498" cy="8105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721AC1-A245-4D14-2032-BAB4D83947F1}"/>
                </a:ext>
              </a:extLst>
            </p:cNvPr>
            <p:cNvSpPr txBox="1"/>
            <p:nvPr userDrawn="1"/>
          </p:nvSpPr>
          <p:spPr>
            <a:xfrm>
              <a:off x="5750166" y="823192"/>
              <a:ext cx="2185969" cy="282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>
                  <a:solidFill>
                    <a:srgbClr val="4E67C8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齊來認識 資資、優優</a:t>
              </a:r>
              <a:endParaRPr lang="en-US" sz="1200" dirty="0">
                <a:solidFill>
                  <a:srgbClr val="4E67C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9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24">
            <a:extLst>
              <a:ext uri="{FF2B5EF4-FFF2-40B4-BE49-F238E27FC236}">
                <a16:creationId xmlns:a16="http://schemas.microsoft.com/office/drawing/2014/main" id="{64BD1BE4-9D03-4BCD-AE20-3BA495382B5C}"/>
              </a:ext>
            </a:extLst>
          </p:cNvPr>
          <p:cNvSpPr>
            <a:spLocks/>
          </p:cNvSpPr>
          <p:nvPr userDrawn="1"/>
        </p:nvSpPr>
        <p:spPr bwMode="auto">
          <a:xfrm>
            <a:off x="4505741" y="2588"/>
            <a:ext cx="2626460" cy="2117781"/>
          </a:xfrm>
          <a:custGeom>
            <a:avLst/>
            <a:gdLst>
              <a:gd name="T0" fmla="+- 0 8372 6586"/>
              <a:gd name="T1" fmla="*/ T0 w 3578"/>
              <a:gd name="T2" fmla="*/ 591 h 2980"/>
              <a:gd name="T3" fmla="+- 0 7780 6586"/>
              <a:gd name="T4" fmla="*/ T3 w 3578"/>
              <a:gd name="T5" fmla="*/ 0 h 2980"/>
              <a:gd name="T6" fmla="+- 0 6586 6586"/>
              <a:gd name="T7" fmla="*/ T6 w 3578"/>
              <a:gd name="T8" fmla="*/ 0 h 2980"/>
              <a:gd name="T9" fmla="+- 0 7774 6586"/>
              <a:gd name="T10" fmla="*/ T9 w 3578"/>
              <a:gd name="T11" fmla="*/ 1188 h 2980"/>
              <a:gd name="T12" fmla="+- 0 8372 6586"/>
              <a:gd name="T13" fmla="*/ T12 w 3578"/>
              <a:gd name="T14" fmla="*/ 591 h 2980"/>
              <a:gd name="T15" fmla="+- 0 10163 6586"/>
              <a:gd name="T16" fmla="*/ T15 w 3578"/>
              <a:gd name="T17" fmla="*/ 2383 h 2980"/>
              <a:gd name="T18" fmla="+- 0 9566 6586"/>
              <a:gd name="T19" fmla="*/ T18 w 3578"/>
              <a:gd name="T20" fmla="*/ 1786 h 2980"/>
              <a:gd name="T21" fmla="+- 0 8969 6586"/>
              <a:gd name="T22" fmla="*/ T21 w 3578"/>
              <a:gd name="T23" fmla="*/ 2383 h 2980"/>
              <a:gd name="T24" fmla="+- 0 9566 6586"/>
              <a:gd name="T25" fmla="*/ T24 w 3578"/>
              <a:gd name="T26" fmla="*/ 2980 h 2980"/>
              <a:gd name="T27" fmla="+- 0 10163 6586"/>
              <a:gd name="T28" fmla="*/ T27 w 3578"/>
              <a:gd name="T29" fmla="*/ 2383 h 298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</a:cxnLst>
            <a:rect l="0" t="0" r="r" b="b"/>
            <a:pathLst>
              <a:path w="3578" h="2980">
                <a:moveTo>
                  <a:pt x="1786" y="591"/>
                </a:moveTo>
                <a:lnTo>
                  <a:pt x="1194" y="0"/>
                </a:lnTo>
                <a:lnTo>
                  <a:pt x="0" y="0"/>
                </a:lnTo>
                <a:lnTo>
                  <a:pt x="1188" y="1188"/>
                </a:lnTo>
                <a:lnTo>
                  <a:pt x="1786" y="591"/>
                </a:lnTo>
                <a:moveTo>
                  <a:pt x="3577" y="2383"/>
                </a:moveTo>
                <a:lnTo>
                  <a:pt x="2980" y="1786"/>
                </a:lnTo>
                <a:lnTo>
                  <a:pt x="2383" y="2383"/>
                </a:lnTo>
                <a:lnTo>
                  <a:pt x="2980" y="2980"/>
                </a:lnTo>
                <a:lnTo>
                  <a:pt x="3577" y="238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AEA62C08-2EDB-4E0C-8FA1-41927368D93C}"/>
              </a:ext>
            </a:extLst>
          </p:cNvPr>
          <p:cNvSpPr>
            <a:spLocks/>
          </p:cNvSpPr>
          <p:nvPr userDrawn="1"/>
        </p:nvSpPr>
        <p:spPr bwMode="auto">
          <a:xfrm>
            <a:off x="4939569" y="846858"/>
            <a:ext cx="1315432" cy="1273511"/>
          </a:xfrm>
          <a:custGeom>
            <a:avLst/>
            <a:gdLst>
              <a:gd name="T0" fmla="+- 0 7774 7177"/>
              <a:gd name="T1" fmla="*/ T0 w 1792"/>
              <a:gd name="T2" fmla="+- 0 1188 1188"/>
              <a:gd name="T3" fmla="*/ 1188 h 1792"/>
              <a:gd name="T4" fmla="+- 0 7177 7177"/>
              <a:gd name="T5" fmla="*/ T4 w 1792"/>
              <a:gd name="T6" fmla="+- 0 1786 1188"/>
              <a:gd name="T7" fmla="*/ 1786 h 1792"/>
              <a:gd name="T8" fmla="+- 0 8372 7177"/>
              <a:gd name="T9" fmla="*/ T8 w 1792"/>
              <a:gd name="T10" fmla="+- 0 2980 1188"/>
              <a:gd name="T11" fmla="*/ 2980 h 1792"/>
              <a:gd name="T12" fmla="+- 0 8969 7177"/>
              <a:gd name="T13" fmla="*/ T12 w 1792"/>
              <a:gd name="T14" fmla="+- 0 2383 1188"/>
              <a:gd name="T15" fmla="*/ 2383 h 1792"/>
              <a:gd name="T16" fmla="+- 0 7774 7177"/>
              <a:gd name="T17" fmla="*/ T16 w 1792"/>
              <a:gd name="T18" fmla="+- 0 1188 1188"/>
              <a:gd name="T19" fmla="*/ 1188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7" y="0"/>
                </a:moveTo>
                <a:lnTo>
                  <a:pt x="0" y="598"/>
                </a:lnTo>
                <a:lnTo>
                  <a:pt x="1195" y="1792"/>
                </a:lnTo>
                <a:lnTo>
                  <a:pt x="1792" y="1195"/>
                </a:lnTo>
                <a:lnTo>
                  <a:pt x="59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1" name="Freeform 8">
            <a:extLst>
              <a:ext uri="{FF2B5EF4-FFF2-40B4-BE49-F238E27FC236}">
                <a16:creationId xmlns:a16="http://schemas.microsoft.com/office/drawing/2014/main" id="{6FF96BAC-5285-41C0-8C85-B78BFF8FA2E1}"/>
              </a:ext>
            </a:extLst>
          </p:cNvPr>
          <p:cNvSpPr>
            <a:spLocks/>
          </p:cNvSpPr>
          <p:nvPr userDrawn="1"/>
        </p:nvSpPr>
        <p:spPr bwMode="auto">
          <a:xfrm>
            <a:off x="6258671" y="2588"/>
            <a:ext cx="868390" cy="420714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2" name="Freeform 9">
            <a:extLst>
              <a:ext uri="{FF2B5EF4-FFF2-40B4-BE49-F238E27FC236}">
                <a16:creationId xmlns:a16="http://schemas.microsoft.com/office/drawing/2014/main" id="{6C1777C1-18DC-46DC-80EC-4CE206DD90E2}"/>
              </a:ext>
            </a:extLst>
          </p:cNvPr>
          <p:cNvSpPr>
            <a:spLocks/>
          </p:cNvSpPr>
          <p:nvPr userDrawn="1"/>
        </p:nvSpPr>
        <p:spPr bwMode="auto">
          <a:xfrm>
            <a:off x="5377802" y="422591"/>
            <a:ext cx="1315432" cy="1273511"/>
          </a:xfrm>
          <a:custGeom>
            <a:avLst/>
            <a:gdLst>
              <a:gd name="T0" fmla="+- 0 8372 7774"/>
              <a:gd name="T1" fmla="*/ T0 w 1792"/>
              <a:gd name="T2" fmla="+- 0 591 591"/>
              <a:gd name="T3" fmla="*/ 591 h 1792"/>
              <a:gd name="T4" fmla="+- 0 7774 7774"/>
              <a:gd name="T5" fmla="*/ T4 w 1792"/>
              <a:gd name="T6" fmla="+- 0 1188 591"/>
              <a:gd name="T7" fmla="*/ 1188 h 1792"/>
              <a:gd name="T8" fmla="+- 0 8969 7774"/>
              <a:gd name="T9" fmla="*/ T8 w 1792"/>
              <a:gd name="T10" fmla="+- 0 2383 591"/>
              <a:gd name="T11" fmla="*/ 2383 h 1792"/>
              <a:gd name="T12" fmla="+- 0 9566 7774"/>
              <a:gd name="T13" fmla="*/ T12 w 1792"/>
              <a:gd name="T14" fmla="+- 0 1786 591"/>
              <a:gd name="T15" fmla="*/ 1786 h 1792"/>
              <a:gd name="T16" fmla="+- 0 8372 7774"/>
              <a:gd name="T17" fmla="*/ T16 w 1792"/>
              <a:gd name="T18" fmla="+- 0 591 591"/>
              <a:gd name="T19" fmla="*/ 591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8" y="0"/>
                </a:moveTo>
                <a:lnTo>
                  <a:pt x="0" y="597"/>
                </a:lnTo>
                <a:lnTo>
                  <a:pt x="1195" y="1792"/>
                </a:lnTo>
                <a:lnTo>
                  <a:pt x="1792" y="1195"/>
                </a:lnTo>
                <a:lnTo>
                  <a:pt x="5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3" name="Freeform 10">
            <a:extLst>
              <a:ext uri="{FF2B5EF4-FFF2-40B4-BE49-F238E27FC236}">
                <a16:creationId xmlns:a16="http://schemas.microsoft.com/office/drawing/2014/main" id="{8FBD8E12-E6E6-4069-9A42-6115A7F9D95A}"/>
              </a:ext>
            </a:extLst>
          </p:cNvPr>
          <p:cNvSpPr>
            <a:spLocks/>
          </p:cNvSpPr>
          <p:nvPr userDrawn="1"/>
        </p:nvSpPr>
        <p:spPr bwMode="auto">
          <a:xfrm>
            <a:off x="6689548" y="422591"/>
            <a:ext cx="876481" cy="1697778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2D7EA0-9B5C-47B4-91FE-C810FF5766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688273"/>
            <a:ext cx="2120900" cy="2003540"/>
            <a:chOff x="0" y="12289"/>
            <a:chExt cx="3550" cy="3551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B5AB756-2BFD-4743-85CC-9541DCD3E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1A31412D-1741-452B-8F77-2F025497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C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42F276C-1D18-4E51-8082-02EDFDA7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6C0F40D8-2682-403C-8960-A95491DB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797" y="10081226"/>
            <a:ext cx="193661" cy="19366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9B995F13-3363-464F-AFEF-E1695CF5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54" y="10081453"/>
            <a:ext cx="257608" cy="193206"/>
          </a:xfrm>
          <a:prstGeom prst="rect">
            <a:avLst/>
          </a:prstGeom>
        </p:spPr>
      </p:pic>
      <p:sp>
        <p:nvSpPr>
          <p:cNvPr id="67" name="Title 1">
            <a:extLst>
              <a:ext uri="{FF2B5EF4-FFF2-40B4-BE49-F238E27FC236}">
                <a16:creationId xmlns:a16="http://schemas.microsoft.com/office/drawing/2014/main" id="{E46488C9-08A5-4A42-9BF2-3B486D3B6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16472" y="9951028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3940 0101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FC224192-DA6F-48F8-A85C-E0530093E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310640" y="9950336"/>
            <a:ext cx="1816421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programme@hkage.org.hk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6B1073BF-7612-496A-9A17-5118A90DAC1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28312" y="1614666"/>
            <a:ext cx="6346518" cy="1213949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Course introduction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B4CE2BDF-4435-4ECB-9EA8-1699ACF00631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28313" y="5251998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B0FC5318-3EEC-4992-9874-5388219E628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28313" y="3451581"/>
            <a:ext cx="6346518" cy="1213949"/>
          </a:xfrm>
          <a:ln>
            <a:noFill/>
          </a:ln>
        </p:spPr>
        <p:txBody>
          <a:bodyPr lIns="0" tIns="0" rIns="0" bIns="0">
            <a:noAutofit/>
          </a:bodyPr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+mn-lt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Time Table</a:t>
            </a:r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276C2503-1F1C-46B9-9C86-67A2383BCA2F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4388558" y="5251998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258DA20C-9F8E-4186-80C6-EE78E1CA3165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728313" y="7489337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3629C669-0B7F-44EB-ACC5-AEFEEB7062E2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4388558" y="7489337"/>
            <a:ext cx="2686272" cy="1599360"/>
          </a:xfrm>
          <a:ln>
            <a:noFill/>
          </a:ln>
        </p:spPr>
        <p:txBody>
          <a:bodyPr lIns="0" tIns="0" rIns="0" bIns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200">
                <a:latin typeface="+mn-lt"/>
                <a:ea typeface="+mn-ea"/>
              </a:defRPr>
            </a:lvl1pPr>
            <a:lvl2pPr>
              <a:defRPr sz="2480"/>
            </a:lvl2pPr>
            <a:lvl3pPr>
              <a:defRPr sz="2480"/>
            </a:lvl3pPr>
            <a:lvl4pPr>
              <a:defRPr sz="2480"/>
            </a:lvl4pPr>
            <a:lvl5pPr>
              <a:defRPr sz="2480"/>
            </a:lvl5pPr>
          </a:lstStyle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1BE61F-B9ED-C2B4-1250-9C9DD6FCF7F2}"/>
              </a:ext>
            </a:extLst>
          </p:cNvPr>
          <p:cNvSpPr txBox="1"/>
          <p:nvPr userDrawn="1"/>
        </p:nvSpPr>
        <p:spPr>
          <a:xfrm>
            <a:off x="3892849" y="451780"/>
            <a:ext cx="2468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燃亮生命講座系列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8F923C-D9E0-1123-C9EA-BF6DBFC9D9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54952" y="30398"/>
            <a:ext cx="1188720" cy="1150743"/>
            <a:chOff x="2363174" y="7218542"/>
            <a:chExt cx="3128395" cy="3001652"/>
          </a:xfrm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8F779CDF-2026-1CD8-6CB2-15352F96E569}"/>
                </a:ext>
              </a:extLst>
            </p:cNvPr>
            <p:cNvSpPr/>
            <p:nvPr userDrawn="1"/>
          </p:nvSpPr>
          <p:spPr>
            <a:xfrm rot="12600000">
              <a:off x="4167545" y="7913339"/>
              <a:ext cx="1324024" cy="1314557"/>
            </a:xfrm>
            <a:prstGeom prst="teardrop">
              <a:avLst/>
            </a:prstGeom>
            <a:solidFill>
              <a:srgbClr val="D73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D3DF6CEE-03E9-1757-09BC-3A75F5C859E1}"/>
                </a:ext>
              </a:extLst>
            </p:cNvPr>
            <p:cNvSpPr/>
            <p:nvPr userDrawn="1"/>
          </p:nvSpPr>
          <p:spPr>
            <a:xfrm rot="16728223">
              <a:off x="3817853" y="8900904"/>
              <a:ext cx="1314557" cy="1324024"/>
            </a:xfrm>
            <a:prstGeom prst="teardrop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1393D0BF-0178-47CC-236B-08F96B28D74B}"/>
                </a:ext>
              </a:extLst>
            </p:cNvPr>
            <p:cNvSpPr/>
            <p:nvPr userDrawn="1"/>
          </p:nvSpPr>
          <p:spPr>
            <a:xfrm rot="21056214">
              <a:off x="2715815" y="8903159"/>
              <a:ext cx="1324024" cy="1314557"/>
            </a:xfrm>
            <a:prstGeom prst="teardrop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D6165E5C-A56F-E13A-6BF2-43BEDEC2B67A}"/>
                </a:ext>
              </a:extLst>
            </p:cNvPr>
            <p:cNvSpPr/>
            <p:nvPr userDrawn="1"/>
          </p:nvSpPr>
          <p:spPr>
            <a:xfrm rot="3600000">
              <a:off x="2367907" y="7908604"/>
              <a:ext cx="1314557" cy="1324024"/>
            </a:xfrm>
            <a:prstGeom prst="teardrop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FC2DBCA-9410-8C3C-7FCD-370AB8A0860B}"/>
                </a:ext>
              </a:extLst>
            </p:cNvPr>
            <p:cNvSpPr/>
            <p:nvPr userDrawn="1"/>
          </p:nvSpPr>
          <p:spPr>
            <a:xfrm rot="8100000">
              <a:off x="3263651" y="7218542"/>
              <a:ext cx="1324024" cy="1314557"/>
            </a:xfrm>
            <a:custGeom>
              <a:avLst/>
              <a:gdLst>
                <a:gd name="connsiteX0" fmla="*/ 290741 w 1985302"/>
                <a:gd name="connsiteY0" fmla="*/ 1694561 h 1985302"/>
                <a:gd name="connsiteX1" fmla="*/ 0 w 1985302"/>
                <a:gd name="connsiteY1" fmla="*/ 992651 h 1985302"/>
                <a:gd name="connsiteX2" fmla="*/ 361233 w 1985302"/>
                <a:gd name="connsiteY2" fmla="*/ 226673 h 1985302"/>
                <a:gd name="connsiteX3" fmla="*/ 387674 w 1985302"/>
                <a:gd name="connsiteY3" fmla="*/ 206901 h 1985302"/>
                <a:gd name="connsiteX4" fmla="*/ 447948 w 1985302"/>
                <a:gd name="connsiteY4" fmla="*/ 230994 h 1985302"/>
                <a:gd name="connsiteX5" fmla="*/ 1027915 w 1985302"/>
                <a:gd name="connsiteY5" fmla="*/ 251102 h 1985302"/>
                <a:gd name="connsiteX6" fmla="*/ 1965041 w 1985302"/>
                <a:gd name="connsiteY6" fmla="*/ 0 h 1985302"/>
                <a:gd name="connsiteX7" fmla="*/ 1985302 w 1985302"/>
                <a:gd name="connsiteY7" fmla="*/ 0 h 1985302"/>
                <a:gd name="connsiteX8" fmla="*/ 1985302 w 1985302"/>
                <a:gd name="connsiteY8" fmla="*/ 992651 h 1985302"/>
                <a:gd name="connsiteX9" fmla="*/ 992651 w 1985302"/>
                <a:gd name="connsiteY9" fmla="*/ 1985302 h 1985302"/>
                <a:gd name="connsiteX10" fmla="*/ 290741 w 1985302"/>
                <a:gd name="connsiteY10" fmla="*/ 1694561 h 19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5302" h="1985302">
                  <a:moveTo>
                    <a:pt x="290741" y="1694561"/>
                  </a:moveTo>
                  <a:cubicBezTo>
                    <a:pt x="111106" y="1514927"/>
                    <a:pt x="0" y="1266764"/>
                    <a:pt x="0" y="992651"/>
                  </a:cubicBezTo>
                  <a:cubicBezTo>
                    <a:pt x="0" y="684274"/>
                    <a:pt x="140619" y="408740"/>
                    <a:pt x="361233" y="226673"/>
                  </a:cubicBezTo>
                  <a:lnTo>
                    <a:pt x="387674" y="206901"/>
                  </a:lnTo>
                  <a:lnTo>
                    <a:pt x="447948" y="230994"/>
                  </a:lnTo>
                  <a:cubicBezTo>
                    <a:pt x="628680" y="293375"/>
                    <a:pt x="829335" y="304311"/>
                    <a:pt x="1027915" y="251102"/>
                  </a:cubicBezTo>
                  <a:lnTo>
                    <a:pt x="1965041" y="0"/>
                  </a:lnTo>
                  <a:lnTo>
                    <a:pt x="1985302" y="0"/>
                  </a:lnTo>
                  <a:lnTo>
                    <a:pt x="1985302" y="992651"/>
                  </a:lnTo>
                  <a:cubicBezTo>
                    <a:pt x="1985302" y="1540877"/>
                    <a:pt x="1540877" y="1985302"/>
                    <a:pt x="992651" y="1985302"/>
                  </a:cubicBezTo>
                  <a:cubicBezTo>
                    <a:pt x="718538" y="1985302"/>
                    <a:pt x="470375" y="1874196"/>
                    <a:pt x="290741" y="1694561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8" name="Rounded Rectangle 51">
              <a:extLst>
                <a:ext uri="{FF2B5EF4-FFF2-40B4-BE49-F238E27FC236}">
                  <a16:creationId xmlns:a16="http://schemas.microsoft.com/office/drawing/2014/main" id="{02198DD6-FB86-40D9-4264-7E23F1EA7956}"/>
                </a:ext>
              </a:extLst>
            </p:cNvPr>
            <p:cNvSpPr/>
            <p:nvPr userDrawn="1"/>
          </p:nvSpPr>
          <p:spPr>
            <a:xfrm rot="16200000" flipH="1">
              <a:off x="3177607" y="9418791"/>
              <a:ext cx="398998" cy="393387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9" name="Trapezoid 28">
              <a:extLst>
                <a:ext uri="{FF2B5EF4-FFF2-40B4-BE49-F238E27FC236}">
                  <a16:creationId xmlns:a16="http://schemas.microsoft.com/office/drawing/2014/main" id="{7EE9252A-20F8-B93E-FC96-71DC32BD62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58645" y="8362082"/>
              <a:ext cx="289332" cy="384758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 dirty="0"/>
            </a:p>
          </p:txBody>
        </p:sp>
        <p:pic>
          <p:nvPicPr>
            <p:cNvPr id="10" name="Graphic 18" descr="Shield Tick with solid fill">
              <a:extLst>
                <a:ext uri="{FF2B5EF4-FFF2-40B4-BE49-F238E27FC236}">
                  <a16:creationId xmlns:a16="http://schemas.microsoft.com/office/drawing/2014/main" id="{9F27965D-C5B0-07B4-6464-F34B92F3A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21352" y="7612509"/>
              <a:ext cx="622989" cy="618534"/>
            </a:xfrm>
            <a:prstGeom prst="rect">
              <a:avLst/>
            </a:prstGeom>
          </p:spPr>
        </p:pic>
        <p:pic>
          <p:nvPicPr>
            <p:cNvPr id="11" name="Graphic 19" descr="Hero Male with solid fill">
              <a:extLst>
                <a:ext uri="{FF2B5EF4-FFF2-40B4-BE49-F238E27FC236}">
                  <a16:creationId xmlns:a16="http://schemas.microsoft.com/office/drawing/2014/main" id="{D516086E-8423-0221-F6F8-9705FB0966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75787" y="8362081"/>
              <a:ext cx="415476" cy="41250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1AEC682-2639-700D-0320-065C72C11050}"/>
                </a:ext>
              </a:extLst>
            </p:cNvPr>
            <p:cNvSpPr/>
            <p:nvPr userDrawn="1"/>
          </p:nvSpPr>
          <p:spPr>
            <a:xfrm rot="18900000">
              <a:off x="4456328" y="9388527"/>
              <a:ext cx="164756" cy="37374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>
                <a:solidFill>
                  <a:srgbClr val="93D07D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2ECF06B0-0E39-F051-4217-101BF19DE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996556" y="9950336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rPr>
              <a:t>查詢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844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52D7EA0-9B5C-47B4-91FE-C810FF5766D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688273"/>
            <a:ext cx="2120900" cy="2003540"/>
            <a:chOff x="0" y="12289"/>
            <a:chExt cx="3550" cy="3551"/>
          </a:xfrm>
        </p:grpSpPr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4B5AB756-2BFD-4743-85CC-9541DCD3E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1A31412D-1741-452B-8F77-2F025497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42F276C-1D18-4E51-8082-02EDFDA7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116" dirty="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0A677B63-E5A2-492A-AC59-2A67F049E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797" y="10081226"/>
            <a:ext cx="193661" cy="19366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CAA211D-1DA5-4A03-81A1-6ACD11F32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9754" y="10081453"/>
            <a:ext cx="257608" cy="1932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03BF6D8-EB68-43FF-82E0-D5D66A4A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4016472" y="9951028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3940 0101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8F60A56-6B8C-44C3-BF6C-BC519785C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5310640" y="9950336"/>
            <a:ext cx="1816421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None/>
            </a:pPr>
            <a:r>
              <a:rPr lang="en-HK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j-ea"/>
                <a:cs typeface="+mj-cs"/>
              </a:rPr>
              <a:t>programme@hkage.org.hk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n-lt"/>
              <a:ea typeface="+mj-ea"/>
              <a:cs typeface="+mj-cs"/>
            </a:endParaRPr>
          </a:p>
        </p:txBody>
      </p:sp>
      <p:sp>
        <p:nvSpPr>
          <p:cNvPr id="2" name="AutoShape 24">
            <a:extLst>
              <a:ext uri="{FF2B5EF4-FFF2-40B4-BE49-F238E27FC236}">
                <a16:creationId xmlns:a16="http://schemas.microsoft.com/office/drawing/2014/main" id="{14D6B449-8186-DD5A-DB30-88ED4EFAFDED}"/>
              </a:ext>
            </a:extLst>
          </p:cNvPr>
          <p:cNvSpPr>
            <a:spLocks/>
          </p:cNvSpPr>
          <p:nvPr userDrawn="1"/>
        </p:nvSpPr>
        <p:spPr bwMode="auto">
          <a:xfrm>
            <a:off x="4505741" y="2588"/>
            <a:ext cx="2626460" cy="2117781"/>
          </a:xfrm>
          <a:custGeom>
            <a:avLst/>
            <a:gdLst>
              <a:gd name="T0" fmla="+- 0 8372 6586"/>
              <a:gd name="T1" fmla="*/ T0 w 3578"/>
              <a:gd name="T2" fmla="*/ 591 h 2980"/>
              <a:gd name="T3" fmla="+- 0 7780 6586"/>
              <a:gd name="T4" fmla="*/ T3 w 3578"/>
              <a:gd name="T5" fmla="*/ 0 h 2980"/>
              <a:gd name="T6" fmla="+- 0 6586 6586"/>
              <a:gd name="T7" fmla="*/ T6 w 3578"/>
              <a:gd name="T8" fmla="*/ 0 h 2980"/>
              <a:gd name="T9" fmla="+- 0 7774 6586"/>
              <a:gd name="T10" fmla="*/ T9 w 3578"/>
              <a:gd name="T11" fmla="*/ 1188 h 2980"/>
              <a:gd name="T12" fmla="+- 0 8372 6586"/>
              <a:gd name="T13" fmla="*/ T12 w 3578"/>
              <a:gd name="T14" fmla="*/ 591 h 2980"/>
              <a:gd name="T15" fmla="+- 0 10163 6586"/>
              <a:gd name="T16" fmla="*/ T15 w 3578"/>
              <a:gd name="T17" fmla="*/ 2383 h 2980"/>
              <a:gd name="T18" fmla="+- 0 9566 6586"/>
              <a:gd name="T19" fmla="*/ T18 w 3578"/>
              <a:gd name="T20" fmla="*/ 1786 h 2980"/>
              <a:gd name="T21" fmla="+- 0 8969 6586"/>
              <a:gd name="T22" fmla="*/ T21 w 3578"/>
              <a:gd name="T23" fmla="*/ 2383 h 2980"/>
              <a:gd name="T24" fmla="+- 0 9566 6586"/>
              <a:gd name="T25" fmla="*/ T24 w 3578"/>
              <a:gd name="T26" fmla="*/ 2980 h 2980"/>
              <a:gd name="T27" fmla="+- 0 10163 6586"/>
              <a:gd name="T28" fmla="*/ T27 w 3578"/>
              <a:gd name="T29" fmla="*/ 2383 h 298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</a:cxnLst>
            <a:rect l="0" t="0" r="r" b="b"/>
            <a:pathLst>
              <a:path w="3578" h="2980">
                <a:moveTo>
                  <a:pt x="1786" y="591"/>
                </a:moveTo>
                <a:lnTo>
                  <a:pt x="1194" y="0"/>
                </a:lnTo>
                <a:lnTo>
                  <a:pt x="0" y="0"/>
                </a:lnTo>
                <a:lnTo>
                  <a:pt x="1188" y="1188"/>
                </a:lnTo>
                <a:lnTo>
                  <a:pt x="1786" y="591"/>
                </a:lnTo>
                <a:moveTo>
                  <a:pt x="3577" y="2383"/>
                </a:moveTo>
                <a:lnTo>
                  <a:pt x="2980" y="1786"/>
                </a:lnTo>
                <a:lnTo>
                  <a:pt x="2383" y="2383"/>
                </a:lnTo>
                <a:lnTo>
                  <a:pt x="2980" y="2980"/>
                </a:lnTo>
                <a:lnTo>
                  <a:pt x="3577" y="238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DBD65309-6230-9C4A-D9C8-B5FA9B7A3886}"/>
              </a:ext>
            </a:extLst>
          </p:cNvPr>
          <p:cNvSpPr>
            <a:spLocks/>
          </p:cNvSpPr>
          <p:nvPr userDrawn="1"/>
        </p:nvSpPr>
        <p:spPr bwMode="auto">
          <a:xfrm>
            <a:off x="4939569" y="846858"/>
            <a:ext cx="1315432" cy="1273511"/>
          </a:xfrm>
          <a:custGeom>
            <a:avLst/>
            <a:gdLst>
              <a:gd name="T0" fmla="+- 0 7774 7177"/>
              <a:gd name="T1" fmla="*/ T0 w 1792"/>
              <a:gd name="T2" fmla="+- 0 1188 1188"/>
              <a:gd name="T3" fmla="*/ 1188 h 1792"/>
              <a:gd name="T4" fmla="+- 0 7177 7177"/>
              <a:gd name="T5" fmla="*/ T4 w 1792"/>
              <a:gd name="T6" fmla="+- 0 1786 1188"/>
              <a:gd name="T7" fmla="*/ 1786 h 1792"/>
              <a:gd name="T8" fmla="+- 0 8372 7177"/>
              <a:gd name="T9" fmla="*/ T8 w 1792"/>
              <a:gd name="T10" fmla="+- 0 2980 1188"/>
              <a:gd name="T11" fmla="*/ 2980 h 1792"/>
              <a:gd name="T12" fmla="+- 0 8969 7177"/>
              <a:gd name="T13" fmla="*/ T12 w 1792"/>
              <a:gd name="T14" fmla="+- 0 2383 1188"/>
              <a:gd name="T15" fmla="*/ 2383 h 1792"/>
              <a:gd name="T16" fmla="+- 0 7774 7177"/>
              <a:gd name="T17" fmla="*/ T16 w 1792"/>
              <a:gd name="T18" fmla="+- 0 1188 1188"/>
              <a:gd name="T19" fmla="*/ 1188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7" y="0"/>
                </a:moveTo>
                <a:lnTo>
                  <a:pt x="0" y="598"/>
                </a:lnTo>
                <a:lnTo>
                  <a:pt x="1195" y="1792"/>
                </a:lnTo>
                <a:lnTo>
                  <a:pt x="1792" y="1195"/>
                </a:lnTo>
                <a:lnTo>
                  <a:pt x="59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92C393D2-5B9B-5EFE-914F-2EE975F9EAE7}"/>
              </a:ext>
            </a:extLst>
          </p:cNvPr>
          <p:cNvSpPr>
            <a:spLocks/>
          </p:cNvSpPr>
          <p:nvPr userDrawn="1"/>
        </p:nvSpPr>
        <p:spPr bwMode="auto">
          <a:xfrm>
            <a:off x="6258671" y="2588"/>
            <a:ext cx="868390" cy="420714"/>
          </a:xfrm>
          <a:custGeom>
            <a:avLst/>
            <a:gdLst>
              <a:gd name="T0" fmla="+- 0 10158 8975"/>
              <a:gd name="T1" fmla="*/ T0 w 1183"/>
              <a:gd name="T2" fmla="*/ 0 h 592"/>
              <a:gd name="T3" fmla="+- 0 8975 8975"/>
              <a:gd name="T4" fmla="*/ T3 w 1183"/>
              <a:gd name="T5" fmla="*/ 0 h 592"/>
              <a:gd name="T6" fmla="+- 0 9566 8975"/>
              <a:gd name="T7" fmla="*/ T6 w 1183"/>
              <a:gd name="T8" fmla="*/ 591 h 592"/>
              <a:gd name="T9" fmla="+- 0 10158 8975"/>
              <a:gd name="T10" fmla="*/ T9 w 1183"/>
              <a:gd name="T11" fmla="*/ 0 h 59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183" h="592">
                <a:moveTo>
                  <a:pt x="1183" y="0"/>
                </a:moveTo>
                <a:lnTo>
                  <a:pt x="0" y="0"/>
                </a:lnTo>
                <a:lnTo>
                  <a:pt x="591" y="591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A784089-DD95-C875-0470-17C4AE736A37}"/>
              </a:ext>
            </a:extLst>
          </p:cNvPr>
          <p:cNvSpPr>
            <a:spLocks/>
          </p:cNvSpPr>
          <p:nvPr userDrawn="1"/>
        </p:nvSpPr>
        <p:spPr bwMode="auto">
          <a:xfrm>
            <a:off x="5377802" y="422591"/>
            <a:ext cx="1315432" cy="1273511"/>
          </a:xfrm>
          <a:custGeom>
            <a:avLst/>
            <a:gdLst>
              <a:gd name="T0" fmla="+- 0 8372 7774"/>
              <a:gd name="T1" fmla="*/ T0 w 1792"/>
              <a:gd name="T2" fmla="+- 0 591 591"/>
              <a:gd name="T3" fmla="*/ 591 h 1792"/>
              <a:gd name="T4" fmla="+- 0 7774 7774"/>
              <a:gd name="T5" fmla="*/ T4 w 1792"/>
              <a:gd name="T6" fmla="+- 0 1188 591"/>
              <a:gd name="T7" fmla="*/ 1188 h 1792"/>
              <a:gd name="T8" fmla="+- 0 8969 7774"/>
              <a:gd name="T9" fmla="*/ T8 w 1792"/>
              <a:gd name="T10" fmla="+- 0 2383 591"/>
              <a:gd name="T11" fmla="*/ 2383 h 1792"/>
              <a:gd name="T12" fmla="+- 0 9566 7774"/>
              <a:gd name="T13" fmla="*/ T12 w 1792"/>
              <a:gd name="T14" fmla="+- 0 1786 591"/>
              <a:gd name="T15" fmla="*/ 1786 h 1792"/>
              <a:gd name="T16" fmla="+- 0 8372 7774"/>
              <a:gd name="T17" fmla="*/ T16 w 1792"/>
              <a:gd name="T18" fmla="+- 0 591 591"/>
              <a:gd name="T19" fmla="*/ 591 h 17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792" h="1792">
                <a:moveTo>
                  <a:pt x="598" y="0"/>
                </a:moveTo>
                <a:lnTo>
                  <a:pt x="0" y="597"/>
                </a:lnTo>
                <a:lnTo>
                  <a:pt x="1195" y="1792"/>
                </a:lnTo>
                <a:lnTo>
                  <a:pt x="1792" y="1195"/>
                </a:lnTo>
                <a:lnTo>
                  <a:pt x="59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A12A6997-2AA2-2E95-7073-73D2A9C58C1B}"/>
              </a:ext>
            </a:extLst>
          </p:cNvPr>
          <p:cNvSpPr>
            <a:spLocks/>
          </p:cNvSpPr>
          <p:nvPr userDrawn="1"/>
        </p:nvSpPr>
        <p:spPr bwMode="auto">
          <a:xfrm>
            <a:off x="6689548" y="422591"/>
            <a:ext cx="876481" cy="1697778"/>
          </a:xfrm>
          <a:custGeom>
            <a:avLst/>
            <a:gdLst>
              <a:gd name="T0" fmla="+- 0 11955 9566"/>
              <a:gd name="T1" fmla="*/ T0 w 2389"/>
              <a:gd name="T2" fmla="+- 0 1786 591"/>
              <a:gd name="T3" fmla="*/ 1786 h 2389"/>
              <a:gd name="T4" fmla="+- 0 10760 9566"/>
              <a:gd name="T5" fmla="*/ T4 w 2389"/>
              <a:gd name="T6" fmla="+- 0 591 591"/>
              <a:gd name="T7" fmla="*/ 591 h 2389"/>
              <a:gd name="T8" fmla="+- 0 9566 9566"/>
              <a:gd name="T9" fmla="*/ T8 w 2389"/>
              <a:gd name="T10" fmla="+- 0 1786 591"/>
              <a:gd name="T11" fmla="*/ 1786 h 2389"/>
              <a:gd name="T12" fmla="+- 0 10760 9566"/>
              <a:gd name="T13" fmla="*/ T12 w 2389"/>
              <a:gd name="T14" fmla="+- 0 2980 591"/>
              <a:gd name="T15" fmla="*/ 2980 h 2389"/>
              <a:gd name="T16" fmla="+- 0 11955 9566"/>
              <a:gd name="T17" fmla="*/ T16 w 2389"/>
              <a:gd name="T18" fmla="+- 0 1786 591"/>
              <a:gd name="T19" fmla="*/ 1786 h 2389"/>
              <a:gd name="connsiteX0" fmla="*/ 10000 w 10000"/>
              <a:gd name="connsiteY0" fmla="*/ 5002 h 10000"/>
              <a:gd name="connsiteX1" fmla="*/ 4998 w 10000"/>
              <a:gd name="connsiteY1" fmla="*/ 0 h 10000"/>
              <a:gd name="connsiteX2" fmla="*/ 0 w 10000"/>
              <a:gd name="connsiteY2" fmla="*/ 5002 h 10000"/>
              <a:gd name="connsiteX3" fmla="*/ 4998 w 10000"/>
              <a:gd name="connsiteY3" fmla="*/ 10000 h 10000"/>
              <a:gd name="connsiteX0" fmla="*/ 4998 w 4998"/>
              <a:gd name="connsiteY0" fmla="*/ 0 h 10000"/>
              <a:gd name="connsiteX1" fmla="*/ 0 w 4998"/>
              <a:gd name="connsiteY1" fmla="*/ 5002 h 10000"/>
              <a:gd name="connsiteX2" fmla="*/ 4998 w 4998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" h="10000">
                <a:moveTo>
                  <a:pt x="4998" y="0"/>
                </a:moveTo>
                <a:lnTo>
                  <a:pt x="0" y="5002"/>
                </a:lnTo>
                <a:lnTo>
                  <a:pt x="4998" y="10000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116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005CBB-7E17-7A9B-1EB4-07CEA455A75A}"/>
              </a:ext>
            </a:extLst>
          </p:cNvPr>
          <p:cNvGrpSpPr/>
          <p:nvPr userDrawn="1"/>
        </p:nvGrpSpPr>
        <p:grpSpPr>
          <a:xfrm>
            <a:off x="6355848" y="131766"/>
            <a:ext cx="779391" cy="919639"/>
            <a:chOff x="6355848" y="131766"/>
            <a:chExt cx="779391" cy="919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A80F0E60-5370-5F5A-C992-7C9590D500CD}"/>
                </a:ext>
              </a:extLst>
            </p:cNvPr>
            <p:cNvSpPr/>
            <p:nvPr/>
          </p:nvSpPr>
          <p:spPr>
            <a:xfrm flipH="1">
              <a:off x="6725004" y="650457"/>
              <a:ext cx="410235" cy="400948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tx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51DE7A7-CE77-8E82-2B5C-94F02F7F4D99}"/>
                </a:ext>
              </a:extLst>
            </p:cNvPr>
            <p:cNvSpPr/>
            <p:nvPr/>
          </p:nvSpPr>
          <p:spPr>
            <a:xfrm flipH="1">
              <a:off x="6355848" y="564969"/>
              <a:ext cx="443429" cy="486436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23F2AAD-74E7-6EC0-1197-6286B1374351}"/>
                </a:ext>
              </a:extLst>
            </p:cNvPr>
            <p:cNvSpPr/>
            <p:nvPr/>
          </p:nvSpPr>
          <p:spPr>
            <a:xfrm flipH="1">
              <a:off x="6495229" y="131766"/>
              <a:ext cx="383579" cy="501377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rgbClr val="7F7F7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2955EFDD-9B30-23CA-E50C-84B421AC06B8}"/>
                </a:ext>
              </a:extLst>
            </p:cNvPr>
            <p:cNvSpPr/>
            <p:nvPr/>
          </p:nvSpPr>
          <p:spPr>
            <a:xfrm>
              <a:off x="6807096" y="132558"/>
              <a:ext cx="326843" cy="586010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rgbClr val="D7325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12A4BE7-9488-C999-3955-8D80FE3DCF4D}"/>
              </a:ext>
            </a:extLst>
          </p:cNvPr>
          <p:cNvSpPr txBox="1"/>
          <p:nvPr userDrawn="1"/>
        </p:nvSpPr>
        <p:spPr>
          <a:xfrm>
            <a:off x="4234950" y="442525"/>
            <a:ext cx="2468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全人發展講座系列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1E2762-5B14-8A75-6430-73AE9339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996556" y="9950336"/>
            <a:ext cx="845456" cy="3161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200" b="0" i="0" u="none" kern="1200" spc="31" baseline="0" dirty="0">
                <a:solidFill>
                  <a:schemeClr val="bg1"/>
                </a:solidFill>
                <a:uFill>
                  <a:solidFill>
                    <a:schemeClr val="accent3"/>
                  </a:solidFill>
                </a:uFill>
                <a:latin typeface="+mj-lt"/>
                <a:ea typeface="+mj-ea"/>
                <a:cs typeface="+mj-cs"/>
              </a:rPr>
              <a:t>查詢</a:t>
            </a:r>
            <a:endParaRPr lang="en-US" sz="1200" b="0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727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DD3CA6-F206-4196-8E8C-E7AEABB53414}"/>
              </a:ext>
            </a:extLst>
          </p:cNvPr>
          <p:cNvSpPr/>
          <p:nvPr userDrawn="1"/>
        </p:nvSpPr>
        <p:spPr>
          <a:xfrm>
            <a:off x="0" y="0"/>
            <a:ext cx="7559675" cy="1200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440" y="2846200"/>
            <a:ext cx="690348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41" y="1410754"/>
            <a:ext cx="6903486" cy="122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5270" y="9872110"/>
            <a:ext cx="814240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July 22, 2025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848" y="9872110"/>
            <a:ext cx="928423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2412" y="9872110"/>
            <a:ext cx="324436" cy="38609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82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700" r:id="rId3"/>
  </p:sldLayoutIdLst>
  <p:hf hdr="0"/>
  <p:txStyles>
    <p:titleStyle>
      <a:lvl1pPr algn="l" defTabSz="566987" rtl="0" eaLnBrk="1" latinLnBrk="0" hangingPunct="1">
        <a:lnSpc>
          <a:spcPct val="90000"/>
        </a:lnSpc>
        <a:spcBef>
          <a:spcPct val="0"/>
        </a:spcBef>
        <a:buNone/>
        <a:defRPr sz="2728" b="1" i="0" kern="1200" spc="62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747" indent="-141747" algn="l" defTabSz="56698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425240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708733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992227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275721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1559214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707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201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694" indent="-141747" algn="l" defTabSz="566987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494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987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480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974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467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961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455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7948" algn="l" defTabSz="566987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149">
          <p15:clr>
            <a:srgbClr val="547EBF"/>
          </p15:clr>
        </p15:guide>
        <p15:guide id="4" orient="horz" pos="374">
          <p15:clr>
            <a:srgbClr val="547EBF"/>
          </p15:clr>
        </p15:guide>
        <p15:guide id="5" pos="4613">
          <p15:clr>
            <a:srgbClr val="547EBF"/>
          </p15:clr>
        </p15:guide>
        <p15:guide id="6" orient="horz" pos="6361">
          <p15:clr>
            <a:srgbClr val="547EBF"/>
          </p15:clr>
        </p15:guide>
        <p15:guide id="7" pos="372">
          <p15:clr>
            <a:srgbClr val="547EBF"/>
          </p15:clr>
        </p15:guide>
        <p15:guide id="8" pos="2307">
          <p15:clr>
            <a:srgbClr val="547EBF"/>
          </p15:clr>
        </p15:guide>
        <p15:guide id="9" pos="1310">
          <p15:clr>
            <a:srgbClr val="547EBF"/>
          </p15:clr>
        </p15:guide>
        <p15:guide id="10" pos="1146">
          <p15:clr>
            <a:srgbClr val="547EBF"/>
          </p15:clr>
        </p15:guide>
        <p15:guide id="11" pos="3452">
          <p15:clr>
            <a:srgbClr val="547EBF"/>
          </p15:clr>
        </p15:guide>
        <p15:guide id="12" pos="3616">
          <p15:clr>
            <a:srgbClr val="547EBF"/>
          </p15:clr>
        </p15:guide>
        <p15:guide id="13" pos="3080">
          <p15:clr>
            <a:srgbClr val="9FCC3B"/>
          </p15:clr>
        </p15:guide>
        <p15:guide id="14" pos="3229">
          <p15:clr>
            <a:srgbClr val="9FCC3B"/>
          </p15:clr>
        </p15:guide>
        <p15:guide id="15" pos="1682">
          <p15:clr>
            <a:srgbClr val="9FCC3B"/>
          </p15:clr>
        </p15:guide>
        <p15:guide id="16" pos="1533">
          <p15:clr>
            <a:srgbClr val="9FCC3B"/>
          </p15:clr>
        </p15:guide>
        <p15:guide id="17" pos="24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age.edu.hk/articles/token-syste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B98776-9B41-6CE6-8039-0BF0CA89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5" y="5284905"/>
            <a:ext cx="6773243" cy="22252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4B18DE-609D-44DA-A722-D6CA6EC21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639" y="2055024"/>
            <a:ext cx="6659564" cy="1624349"/>
          </a:xfrm>
        </p:spPr>
        <p:txBody>
          <a:bodyPr/>
          <a:lstStyle/>
          <a:p>
            <a:r>
              <a:rPr lang="zh-TW" altLang="en-US" sz="4400" dirty="0"/>
              <a:t>從辯論到立法：塑造未來的職業道路</a:t>
            </a:r>
            <a:endParaRPr lang="en-HK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AD15E-D8A2-42C4-9412-F2CC25C06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392" y="4247416"/>
            <a:ext cx="5408226" cy="384085"/>
          </a:xfrm>
        </p:spPr>
        <p:txBody>
          <a:bodyPr/>
          <a:lstStyle/>
          <a:p>
            <a:r>
              <a:rPr lang="zh-TW" altLang="en-US" dirty="0"/>
              <a:t>鄧飛議員</a:t>
            </a:r>
            <a:r>
              <a:rPr lang="en-HK" altLang="zh-TW" dirty="0"/>
              <a:t>, MH</a:t>
            </a:r>
          </a:p>
          <a:p>
            <a:r>
              <a:rPr lang="zh-TW" altLang="en-US" dirty="0"/>
              <a:t>立法會議員</a:t>
            </a:r>
            <a:endParaRPr lang="en-US" altLang="zh-TW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CFE3B-FF5A-4A50-94A3-9D16F16696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800" kern="100" dirty="0">
                <a:effectLst/>
                <a:latin typeface="Arial" panose="020B0604020202020204" pitchFamily="34" charset="0"/>
                <a:ea typeface="華康儷中宋(P)"/>
              </a:rPr>
              <a:t>F1WPD021T</a:t>
            </a:r>
            <a:endParaRPr lang="en-H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51A65-3A82-4169-BA8E-94109C840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633" y="1759306"/>
            <a:ext cx="4497427" cy="408705"/>
          </a:xfrm>
        </p:spPr>
        <p:txBody>
          <a:bodyPr/>
          <a:lstStyle/>
          <a:p>
            <a:r>
              <a:rPr lang="en-US" altLang="zh-TW" sz="2200" dirty="0"/>
              <a:t>     燃亮生命講座系列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A816B5-AE69-48B5-9F18-0CA348AA6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844" y="8516116"/>
            <a:ext cx="6335658" cy="1243769"/>
          </a:xfrm>
        </p:spPr>
        <p:txBody>
          <a:bodyPr/>
          <a:lstStyle/>
          <a:p>
            <a:pPr marL="0" marR="0" lvl="0" indent="0" algn="l" defTabSz="566987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完成本資優課程後，資優生應能：</a:t>
            </a:r>
            <a:endParaRPr lang="en-HK" altLang="zh-TW" dirty="0"/>
          </a:p>
          <a:p>
            <a:r>
              <a:rPr lang="zh-TW" altLang="en-US" dirty="0"/>
              <a:t>概括中國傳統文化之美及其如何塑造個人價值觀</a:t>
            </a:r>
          </a:p>
          <a:p>
            <a:r>
              <a:rPr lang="zh-TW" altLang="en-US" dirty="0"/>
              <a:t>描述不同的職業生涯，並指出與這些角色相關的喜悅與挑戰</a:t>
            </a:r>
          </a:p>
          <a:p>
            <a:r>
              <a:rPr lang="zh-TW" altLang="en-US" dirty="0"/>
              <a:t>獲得職業生涯規劃的實用策略，並掌握為未來發展方向作出決策所需的工具</a:t>
            </a:r>
          </a:p>
          <a:p>
            <a:r>
              <a:rPr lang="zh-TW" altLang="en-US" dirty="0"/>
              <a:t>獲得啟發，更清晰地規劃未來的發展方向。 </a:t>
            </a:r>
            <a:endParaRPr lang="en-HK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70864-0D76-4D4F-A2D6-E3F4B31A1C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1845" y="7993626"/>
            <a:ext cx="3405059" cy="384085"/>
          </a:xfrm>
        </p:spPr>
        <p:txBody>
          <a:bodyPr/>
          <a:lstStyle/>
          <a:p>
            <a:r>
              <a:rPr lang="zh-TW" altLang="en-US" sz="1800" dirty="0"/>
              <a:t>預期學習成果</a:t>
            </a:r>
            <a:endParaRPr lang="en-US" sz="1800" dirty="0"/>
          </a:p>
          <a:p>
            <a:endParaRPr lang="en-H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79E8A7-B3E9-468C-8195-98BEE6E9E9E6}"/>
              </a:ext>
            </a:extLst>
          </p:cNvPr>
          <p:cNvSpPr/>
          <p:nvPr/>
        </p:nvSpPr>
        <p:spPr>
          <a:xfrm rot="2700000">
            <a:off x="4590419" y="6587706"/>
            <a:ext cx="2045021" cy="2045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HK" altLang="zh-TW" dirty="0">
                <a:highlight>
                  <a:srgbClr val="FFFFFF"/>
                </a:highlight>
              </a:rPr>
              <a:t>2024</a:t>
            </a:r>
            <a:r>
              <a:rPr lang="zh-TW" altLang="en-US" dirty="0">
                <a:highlight>
                  <a:srgbClr val="FFFFFF"/>
                </a:highlight>
              </a:rPr>
              <a:t>年</a:t>
            </a:r>
            <a:r>
              <a:rPr lang="en-HK" altLang="zh-TW" dirty="0">
                <a:highlight>
                  <a:srgbClr val="FFFFFF"/>
                </a:highlight>
              </a:rPr>
              <a:t>9</a:t>
            </a:r>
            <a:r>
              <a:rPr lang="zh-TW" altLang="en-US" dirty="0">
                <a:highlight>
                  <a:srgbClr val="FFFFFF"/>
                </a:highlight>
              </a:rPr>
              <a:t>月</a:t>
            </a:r>
            <a:r>
              <a:rPr lang="en-HK" altLang="zh-TW" dirty="0">
                <a:highlight>
                  <a:srgbClr val="FFFFFF"/>
                </a:highlight>
              </a:rPr>
              <a:t>9</a:t>
            </a:r>
            <a:r>
              <a:rPr lang="zh-TW" altLang="en-US" dirty="0">
                <a:highlight>
                  <a:srgbClr val="FFFFFF"/>
                </a:highlight>
              </a:rPr>
              <a:t>日</a:t>
            </a:r>
            <a:endParaRPr lang="en-HK" altLang="zh-TW" dirty="0">
              <a:highlight>
                <a:srgbClr val="FFFFFF"/>
              </a:highlight>
            </a:endParaRPr>
          </a:p>
          <a:p>
            <a:r>
              <a:rPr lang="zh-TW" altLang="en-US" dirty="0"/>
              <a:t>報名結果發布</a:t>
            </a:r>
          </a:p>
          <a:p>
            <a:pPr algn="ctr"/>
            <a:endParaRPr lang="en-HK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71DF13AB-A42E-4322-AD7F-C68625C78EA4}"/>
              </a:ext>
            </a:extLst>
          </p:cNvPr>
          <p:cNvSpPr txBox="1">
            <a:spLocks/>
          </p:cNvSpPr>
          <p:nvPr/>
        </p:nvSpPr>
        <p:spPr>
          <a:xfrm>
            <a:off x="4556931" y="7313042"/>
            <a:ext cx="2127432" cy="57354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altLang="zh-TW" dirty="0"/>
              <a:t>2025</a:t>
            </a:r>
            <a:r>
              <a:rPr lang="zh-TW" altLang="en-US" dirty="0"/>
              <a:t>年</a:t>
            </a:r>
            <a:r>
              <a:rPr lang="en-HK" altLang="zh-TW" dirty="0"/>
              <a:t>8</a:t>
            </a:r>
            <a:r>
              <a:rPr lang="zh-TW" altLang="en-US" dirty="0"/>
              <a:t>月</a:t>
            </a:r>
            <a:r>
              <a:rPr lang="en-HK" altLang="zh-TW" dirty="0"/>
              <a:t>6</a:t>
            </a:r>
            <a:r>
              <a:rPr lang="zh-TW" altLang="en-US" dirty="0"/>
              <a:t>日</a:t>
            </a:r>
            <a:endParaRPr lang="en-HK" altLang="zh-TW" dirty="0"/>
          </a:p>
          <a:p>
            <a:r>
              <a:rPr lang="zh-TW" altLang="en-US" dirty="0"/>
              <a:t>正午</a:t>
            </a:r>
            <a:r>
              <a:rPr lang="en-HK" altLang="zh-TW" dirty="0"/>
              <a:t>12</a:t>
            </a:r>
            <a:r>
              <a:rPr lang="zh-TW" altLang="en-US" dirty="0"/>
              <a:t>時截止報名</a:t>
            </a:r>
            <a:endParaRPr lang="en-HK" altLang="zh-TW" dirty="0"/>
          </a:p>
          <a:p>
            <a:endParaRPr lang="zh-TW" alt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C1D36A-725F-48C5-9DCD-CCB8FEC5B101}"/>
              </a:ext>
            </a:extLst>
          </p:cNvPr>
          <p:cNvCxnSpPr>
            <a:cxnSpLocks/>
          </p:cNvCxnSpPr>
          <p:nvPr/>
        </p:nvCxnSpPr>
        <p:spPr>
          <a:xfrm>
            <a:off x="320937" y="3933060"/>
            <a:ext cx="4514668" cy="1289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3765FB5-E0D3-4ADD-95B4-75A52CC9CDAE}"/>
              </a:ext>
            </a:extLst>
          </p:cNvPr>
          <p:cNvSpPr txBox="1">
            <a:spLocks/>
          </p:cNvSpPr>
          <p:nvPr/>
        </p:nvSpPr>
        <p:spPr>
          <a:xfrm>
            <a:off x="863060" y="7749613"/>
            <a:ext cx="3063973" cy="46441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DA851B-53D3-4F5A-9354-E51EA9352389}"/>
              </a:ext>
            </a:extLst>
          </p:cNvPr>
          <p:cNvCxnSpPr>
            <a:cxnSpLocks/>
          </p:cNvCxnSpPr>
          <p:nvPr/>
        </p:nvCxnSpPr>
        <p:spPr>
          <a:xfrm>
            <a:off x="866893" y="8287939"/>
            <a:ext cx="1606317" cy="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157219-E993-4EC1-A12D-CD36A7D57C54}"/>
              </a:ext>
            </a:extLst>
          </p:cNvPr>
          <p:cNvSpPr txBox="1">
            <a:spLocks/>
          </p:cNvSpPr>
          <p:nvPr/>
        </p:nvSpPr>
        <p:spPr>
          <a:xfrm>
            <a:off x="3653976" y="1524871"/>
            <a:ext cx="3405059" cy="463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altLang="zh-TW" sz="12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sz="12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非代幣課程</a:t>
            </a:r>
            <a:r>
              <a:rPr lang="en-HK" altLang="zh-TW" sz="12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HK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Graphic 9" descr="Hero Male with solid fill">
            <a:extLst>
              <a:ext uri="{FF2B5EF4-FFF2-40B4-BE49-F238E27FC236}">
                <a16:creationId xmlns:a16="http://schemas.microsoft.com/office/drawing/2014/main" id="{20884E97-FF79-6B64-0519-C291E2540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08" y="1806241"/>
            <a:ext cx="360000" cy="36000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AD0960-8861-074B-E0DF-63AB466631BE}"/>
              </a:ext>
            </a:extLst>
          </p:cNvPr>
          <p:cNvSpPr txBox="1">
            <a:spLocks/>
          </p:cNvSpPr>
          <p:nvPr/>
        </p:nvSpPr>
        <p:spPr>
          <a:xfrm>
            <a:off x="500639" y="1386466"/>
            <a:ext cx="3405059" cy="408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566987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25240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08733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9222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7572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248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921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07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201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694" indent="-141747" algn="l" defTabSz="566987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［資優課程］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4DD1730-C1A7-1FF6-22CF-B6E7737F3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80" y="3051721"/>
            <a:ext cx="1526922" cy="229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26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87CEBA8-E155-D713-D3A0-C23B8C8C24BC}"/>
              </a:ext>
            </a:extLst>
          </p:cNvPr>
          <p:cNvSpPr txBox="1">
            <a:spLocks/>
          </p:cNvSpPr>
          <p:nvPr/>
        </p:nvSpPr>
        <p:spPr>
          <a:xfrm>
            <a:off x="445637" y="2941824"/>
            <a:ext cx="2690083" cy="3330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rmAutofit/>
          </a:bodyPr>
          <a:lstStyle>
            <a:lvl1pPr algn="l" defTabSz="566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28" b="1" i="0" kern="1200" spc="3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 defTabSz="566987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FC96BD"/>
              </a:buClr>
              <a:buSzPct val="125000"/>
              <a:buFont typeface="Amasis MT Pro Black" panose="02040A04050005020304" pitchFamily="18" charset="0"/>
              <a:buChar char="◆"/>
            </a:pPr>
            <a:r>
              <a:rPr lang="zh-TW" altLang="en-US" sz="1600" dirty="0">
                <a:uFill>
                  <a:solidFill>
                    <a:schemeClr val="accent3"/>
                  </a:solidFill>
                </a:uFill>
              </a:rPr>
              <a:t>日程表</a:t>
            </a:r>
            <a:endParaRPr lang="en-US" sz="1600" b="1" i="0" u="none" kern="1200" spc="31" baseline="0" dirty="0">
              <a:solidFill>
                <a:schemeClr val="bg1"/>
              </a:solidFill>
              <a:uFill>
                <a:solidFill>
                  <a:schemeClr val="accent3"/>
                </a:solidFill>
              </a:u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73BA9C-F249-D4F8-5258-DE54A63371EB}"/>
              </a:ext>
            </a:extLst>
          </p:cNvPr>
          <p:cNvGrpSpPr/>
          <p:nvPr/>
        </p:nvGrpSpPr>
        <p:grpSpPr>
          <a:xfrm>
            <a:off x="476411" y="763421"/>
            <a:ext cx="6508141" cy="2221132"/>
            <a:chOff x="445637" y="921431"/>
            <a:chExt cx="6508141" cy="1965331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05511414-9D5E-8807-0E0B-89637D05DFA8}"/>
                </a:ext>
              </a:extLst>
            </p:cNvPr>
            <p:cNvSpPr txBox="1">
              <a:spLocks/>
            </p:cNvSpPr>
            <p:nvPr/>
          </p:nvSpPr>
          <p:spPr>
            <a:xfrm>
              <a:off x="445637" y="921431"/>
              <a:ext cx="3063973" cy="33302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b" anchorCtr="0">
              <a:normAutofit/>
            </a:bodyPr>
            <a:lstStyle>
              <a:lvl1pPr algn="l" defTabSz="56698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28" b="1" i="0" kern="1200" spc="31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285750" indent="-285750">
                <a:buClr>
                  <a:schemeClr val="accent3"/>
                </a:buClr>
                <a:buSzPct val="125000"/>
                <a:buFont typeface="Amasis MT Pro Black" panose="02040A04050005020304" pitchFamily="18" charset="0"/>
                <a:buChar char="◆"/>
              </a:pPr>
              <a:r>
                <a:rPr lang="zh-TW" altLang="en-US" sz="1800" u="none" baseline="0" dirty="0">
                  <a:uFill>
                    <a:solidFill>
                      <a:schemeClr val="accent3"/>
                    </a:solidFill>
                  </a:uFill>
                </a:rPr>
                <a:t>資優課程簡介</a:t>
              </a:r>
              <a:endParaRPr lang="en-US" sz="1800" u="none" baseline="0" dirty="0">
                <a:uFill>
                  <a:solidFill>
                    <a:schemeClr val="accent3"/>
                  </a:solidFill>
                </a:uFill>
              </a:endParaRPr>
            </a:p>
          </p:txBody>
        </p:sp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B0419EA3-E61B-3688-AC12-6BEE27C79FD7}"/>
                </a:ext>
              </a:extLst>
            </p:cNvPr>
            <p:cNvSpPr txBox="1">
              <a:spLocks/>
            </p:cNvSpPr>
            <p:nvPr/>
          </p:nvSpPr>
          <p:spPr>
            <a:xfrm>
              <a:off x="626338" y="1254451"/>
              <a:ext cx="6327440" cy="1632311"/>
            </a:xfrm>
            <a:prstGeom prst="rect">
              <a:avLst/>
            </a:prstGeom>
            <a:solidFill>
              <a:schemeClr val="tx1"/>
            </a:solidFill>
            <a:effectLst>
              <a:softEdge rad="31750"/>
            </a:effectLst>
          </p:spPr>
          <p:txBody>
            <a:bodyPr vert="horz" lIns="91440" tIns="45720" rIns="91440" bIns="45720" rtlCol="0">
              <a:normAutofit lnSpcReduction="10000"/>
            </a:bodyPr>
            <a:lstStyle>
              <a:lvl1pPr marL="141747" indent="-141747" algn="l" defTabSz="566987" rtl="0" eaLnBrk="1" latinLnBrk="0" hangingPunct="1">
                <a:lnSpc>
                  <a:spcPct val="90000"/>
                </a:lnSpc>
                <a:spcBef>
                  <a:spcPts val="620"/>
                </a:spcBef>
                <a:buFont typeface="Arial" panose="020B0604020202020204" pitchFamily="34" charset="0"/>
                <a:buChar char="•"/>
                <a:defRPr sz="173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25240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488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708733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24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99222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27572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55921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42707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26201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09694" indent="-141747" algn="l" defTabSz="566987" rtl="0" eaLnBrk="1" latinLnBrk="0" hangingPunct="1">
                <a:lnSpc>
                  <a:spcPct val="90000"/>
                </a:lnSpc>
                <a:spcBef>
                  <a:spcPts val="310"/>
                </a:spcBef>
                <a:buFont typeface="Arial" panose="020B0604020202020204" pitchFamily="34" charset="0"/>
                <a:buChar char="•"/>
                <a:defRPr sz="11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zh-TW" altLang="en-US" sz="1300" dirty="0"/>
                <a:t>    </a:t>
              </a:r>
              <a:r>
                <a:rPr lang="zh-TW" altLang="en-US" sz="1200" dirty="0"/>
                <a:t>    是次講座邀請到香港立法會議員鄧飛擔任講者。鄧議員畢業於香港中文大學（</a:t>
              </a:r>
              <a:r>
                <a:rPr lang="en-US" altLang="zh-TW" sz="1200" dirty="0"/>
                <a:t>CUHK</a:t>
              </a:r>
              <a:r>
                <a:rPr lang="zh-TW" altLang="en-US" sz="1200" dirty="0"/>
                <a:t>），主修政治行政學和社會研究比較方法學，其後修讀約克大學（</a:t>
              </a:r>
              <a:r>
                <a:rPr lang="en-US" altLang="zh-TW" sz="1200" dirty="0"/>
                <a:t>UY</a:t>
              </a:r>
              <a:r>
                <a:rPr lang="zh-TW" altLang="en-US" sz="1200" dirty="0"/>
                <a:t>）比較政治學碩士。 鄧議員大學時曾為學校辯論隊員，獲得多個香港大專辯論比賽最佳辯論員及冠軍等多項殊榮。此外，他曾在電台、電視台擔任多個文化遊戲節目的主持人和審稿人，並曾擔任將軍澳香島中學校長。鄧議員於</a:t>
              </a:r>
              <a:r>
                <a:rPr lang="en-US" altLang="zh-TW" sz="1200" dirty="0"/>
                <a:t>2013</a:t>
              </a:r>
              <a:r>
                <a:rPr lang="zh-TW" altLang="en-US" sz="1200" dirty="0"/>
                <a:t>年獲頒香港特別行政區榮譽勳章，目前公職包括教聯會副會長、重慶市政協委員、課程發展議會通識教育委員會委員、以及香港中文大學教育碩士課程兼任講師等。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zh-TW" altLang="en-US" sz="1200" dirty="0"/>
                <a:t>    是次講座中，鄧議員將深入探討中國傳統文化之美及生涯規劃等議題。講座旨在激發學生對於傳統文化的認識，並以此作為塑造個人價值觀的重要基礎，進一步引導他們思考未來的職業道路。同時，鄧議員將透過分享自己擔任校長及立法會議員的經歷，讓學生了解這些角色的喜悅與挑戰，並提出實用的建議，幫助學生更清晰地規劃未來的發展方向。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212A22A-F1C9-1A3A-61E0-6075F448162C}"/>
              </a:ext>
            </a:extLst>
          </p:cNvPr>
          <p:cNvGrpSpPr/>
          <p:nvPr/>
        </p:nvGrpSpPr>
        <p:grpSpPr>
          <a:xfrm>
            <a:off x="444640" y="4208213"/>
            <a:ext cx="6621062" cy="2249764"/>
            <a:chOff x="444640" y="4208213"/>
            <a:chExt cx="6621062" cy="22497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D2334F-F915-3E46-6806-D0CC1CB975D0}"/>
                </a:ext>
              </a:extLst>
            </p:cNvPr>
            <p:cNvGrpSpPr/>
            <p:nvPr/>
          </p:nvGrpSpPr>
          <p:grpSpPr>
            <a:xfrm>
              <a:off x="450012" y="4208213"/>
              <a:ext cx="3135283" cy="1401818"/>
              <a:chOff x="446549" y="4407483"/>
              <a:chExt cx="3551776" cy="1401818"/>
            </a:xfrm>
          </p:grpSpPr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C36B7EB5-77DF-0DEE-380A-DB55430B9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549" y="4407483"/>
                <a:ext cx="3333288" cy="23822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rgbClr val="FC96BD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sz="1600" dirty="0">
                    <a:uFill>
                      <a:solidFill>
                        <a:schemeClr val="accent3"/>
                      </a:solidFill>
                    </a:uFill>
                    <a:ea typeface="+mj-lt"/>
                    <a:cs typeface="+mj-lt"/>
                  </a:rPr>
                  <a:t>適合</a:t>
                </a:r>
                <a:r>
                  <a:rPr lang="zh-TW" altLang="en-US" sz="1600" b="1" i="0" u="none" kern="1200" spc="31" baseline="0" dirty="0"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對象</a:t>
                </a:r>
                <a:endParaRPr lang="en-US" sz="1600" b="1" i="0" u="none" kern="1200" spc="31" baseline="0" dirty="0">
                  <a:uFill>
                    <a:solidFill>
                      <a:srgbClr val="FC96BD"/>
                    </a:solidFill>
                  </a:uFill>
                  <a:latin typeface="+mj-lt"/>
                </a:endParaRPr>
              </a:p>
            </p:txBody>
          </p:sp>
          <p:sp>
            <p:nvSpPr>
              <p:cNvPr id="32" name="Text Placeholder 5">
                <a:extLst>
                  <a:ext uri="{FF2B5EF4-FFF2-40B4-BE49-F238E27FC236}">
                    <a16:creationId xmlns:a16="http://schemas.microsoft.com/office/drawing/2014/main" id="{C70045EA-D553-E4A2-6DB3-3F214AEE9F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678" y="4686795"/>
                <a:ext cx="3311647" cy="112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zh-TW" altLang="en-US" sz="1100" dirty="0"/>
                  <a:t>於 </a:t>
                </a:r>
                <a:r>
                  <a:rPr lang="en-US" altLang="zh-TW" sz="1100" dirty="0"/>
                  <a:t>2024 </a:t>
                </a:r>
                <a:r>
                  <a:rPr lang="zh-TW" altLang="en-US" sz="1100" dirty="0"/>
                  <a:t>至 </a:t>
                </a:r>
                <a:r>
                  <a:rPr lang="en-US" altLang="zh-TW" sz="1100" dirty="0"/>
                  <a:t>2025 </a:t>
                </a:r>
                <a:r>
                  <a:rPr lang="zh-TW" altLang="en-US" sz="1100" dirty="0"/>
                  <a:t>學年為</a:t>
                </a:r>
                <a:r>
                  <a:rPr lang="zh-CN" altLang="en-US" sz="1100" dirty="0"/>
                  <a:t>小四</a:t>
                </a:r>
                <a:r>
                  <a:rPr lang="zh-TW" altLang="en-US" sz="1100" dirty="0"/>
                  <a:t>至中六的香港資優教育學苑學員。</a:t>
                </a:r>
                <a:endParaRPr lang="en-HK" altLang="zh-TW" sz="1100" dirty="0"/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zh-TW" altLang="en-US" sz="1100" dirty="0"/>
                  <a:t>名額：</a:t>
                </a:r>
                <a:r>
                  <a:rPr lang="en-US" altLang="zh-TW" sz="1100" dirty="0"/>
                  <a:t>100 </a:t>
                </a:r>
              </a:p>
              <a:p>
                <a:r>
                  <a:rPr lang="zh-TW" altLang="en-US" sz="1000" dirty="0"/>
                  <a:t>先到先得，額滿即止</a:t>
                </a:r>
                <a:endParaRPr lang="en-HK" altLang="zh-TW" sz="10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375327-C4E3-9598-0F84-71A892248316}"/>
                </a:ext>
              </a:extLst>
            </p:cNvPr>
            <p:cNvGrpSpPr/>
            <p:nvPr/>
          </p:nvGrpSpPr>
          <p:grpSpPr>
            <a:xfrm>
              <a:off x="444640" y="5737222"/>
              <a:ext cx="2740085" cy="720755"/>
              <a:chOff x="4056537" y="5441150"/>
              <a:chExt cx="3104080" cy="720755"/>
            </a:xfrm>
          </p:grpSpPr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4CD05DE6-F504-EE86-E7EE-53B863521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6537" y="5441150"/>
                <a:ext cx="3104080" cy="27857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rgbClr val="FC96BD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 dirty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講授語言</a:t>
                </a:r>
                <a:endParaRPr lang="en-US" sz="1600" b="1" i="0" u="none" kern="1200" spc="31" baseline="0" dirty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0" name="Text Placeholder 3">
                <a:extLst>
                  <a:ext uri="{FF2B5EF4-FFF2-40B4-BE49-F238E27FC236}">
                    <a16:creationId xmlns:a16="http://schemas.microsoft.com/office/drawing/2014/main" id="{71D79602-2080-ED63-0D65-FF1CD73D9E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1596" y="5770199"/>
                <a:ext cx="2631808" cy="3917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TW" altLang="en-US" sz="1100" dirty="0"/>
                  <a:t>粵語</a:t>
                </a:r>
                <a:endParaRPr lang="en-HK" sz="11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14C9FF-B1D1-5382-31FC-0B362EF79DD9}"/>
                </a:ext>
              </a:extLst>
            </p:cNvPr>
            <p:cNvGrpSpPr/>
            <p:nvPr/>
          </p:nvGrpSpPr>
          <p:grpSpPr>
            <a:xfrm>
              <a:off x="3796045" y="4212443"/>
              <a:ext cx="3202182" cy="762489"/>
              <a:chOff x="7903245" y="5186896"/>
              <a:chExt cx="3104082" cy="762489"/>
            </a:xfrm>
          </p:grpSpPr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301F65CD-4EF8-043B-C53C-10D13D576E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3245" y="5186896"/>
                <a:ext cx="3104082" cy="27483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rgbClr val="FC96BD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 dirty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證書</a:t>
                </a:r>
                <a:endParaRPr lang="en-US" sz="1600" b="1" i="0" u="none" kern="1200" spc="31" baseline="0" dirty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8" name="Text Placeholder 2">
                <a:extLst>
                  <a:ext uri="{FF2B5EF4-FFF2-40B4-BE49-F238E27FC236}">
                    <a16:creationId xmlns:a16="http://schemas.microsoft.com/office/drawing/2014/main" id="{F684A5C2-7846-70BB-F761-9983190F72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99273" y="5486435"/>
                <a:ext cx="2852655" cy="462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TW" altLang="en-US" sz="1100" dirty="0"/>
                  <a:t>學員必須出席講座，方能獲發電子證書。</a:t>
                </a:r>
                <a:endParaRPr lang="en-HK" sz="1600" dirty="0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C0CC9E3-7098-12FC-5765-625454043F6E}"/>
                </a:ext>
              </a:extLst>
            </p:cNvPr>
            <p:cNvCxnSpPr>
              <a:cxnSpLocks/>
            </p:cNvCxnSpPr>
            <p:nvPr/>
          </p:nvCxnSpPr>
          <p:spPr>
            <a:xfrm>
              <a:off x="3612284" y="4208213"/>
              <a:ext cx="0" cy="2065587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EA7AC4-C7AC-C6B9-87B0-541EF6519CA1}"/>
                </a:ext>
              </a:extLst>
            </p:cNvPr>
            <p:cNvGrpSpPr/>
            <p:nvPr/>
          </p:nvGrpSpPr>
          <p:grpSpPr>
            <a:xfrm>
              <a:off x="3779837" y="4927571"/>
              <a:ext cx="3285865" cy="1274454"/>
              <a:chOff x="3814632" y="4119643"/>
              <a:chExt cx="3285865" cy="1274454"/>
            </a:xfrm>
          </p:grpSpPr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B52EF82F-9CDD-6103-5376-A4CAF87CA3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4632" y="4119643"/>
                <a:ext cx="2690083" cy="33301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728" b="1" i="0" kern="1200" spc="31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marL="285750" indent="-285750" algn="l" defTabSz="566987" rtl="0" eaLnBrk="1" latinLnBrk="0" hangingPunct="1">
                  <a:lnSpc>
                    <a:spcPct val="90000"/>
                  </a:lnSpc>
                  <a:spcBef>
                    <a:spcPct val="0"/>
                  </a:spcBef>
                  <a:buClr>
                    <a:srgbClr val="FC96BD"/>
                  </a:buClr>
                  <a:buSzPct val="125000"/>
                  <a:buFont typeface="Amasis MT Pro Black" panose="02040A04050005020304" pitchFamily="18" charset="0"/>
                  <a:buChar char="◆"/>
                </a:pPr>
                <a:r>
                  <a:rPr lang="zh-TW" altLang="en-US" sz="1600" b="1" i="0" u="none" kern="1200" spc="31" baseline="0" dirty="0">
                    <a:solidFill>
                      <a:schemeClr val="bg1"/>
                    </a:solidFill>
                    <a:uFill>
                      <a:solidFill>
                        <a:schemeClr val="accent3"/>
                      </a:solidFill>
                    </a:uFill>
                    <a:latin typeface="+mj-lt"/>
                    <a:ea typeface="+mj-ea"/>
                    <a:cs typeface="+mj-cs"/>
                  </a:rPr>
                  <a:t>備註</a:t>
                </a:r>
                <a:endParaRPr lang="en-US" sz="1600" b="1" i="0" u="none" kern="1200" spc="31" baseline="0" dirty="0">
                  <a:solidFill>
                    <a:schemeClr val="bg1"/>
                  </a:solidFill>
                  <a:uFill>
                    <a:solidFill>
                      <a:schemeClr val="accent3"/>
                    </a:solidFill>
                  </a:u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26" name="Text Placeholder 2">
                <a:extLst>
                  <a:ext uri="{FF2B5EF4-FFF2-40B4-BE49-F238E27FC236}">
                    <a16:creationId xmlns:a16="http://schemas.microsoft.com/office/drawing/2014/main" id="{BB8C86A2-F460-B1FA-6656-372C19EBD3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4820" y="4479215"/>
                <a:ext cx="3045677" cy="914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41747" indent="-141747" algn="l" defTabSz="566987" rtl="0" eaLnBrk="1" latinLnBrk="0" hangingPunct="1">
                  <a:lnSpc>
                    <a:spcPct val="90000"/>
                  </a:lnSpc>
                  <a:spcBef>
                    <a:spcPts val="620"/>
                  </a:spcBef>
                  <a:buFont typeface="Arial" panose="020B0604020202020204" pitchFamily="34" charset="0"/>
                  <a:buChar char="•"/>
                  <a:defRPr sz="173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25240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488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708733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240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99222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27572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b="0" i="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55921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42707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26201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09694" indent="-141747" algn="l" defTabSz="566987" rtl="0" eaLnBrk="1" latinLnBrk="0" hangingPunct="1">
                  <a:lnSpc>
                    <a:spcPct val="90000"/>
                  </a:lnSpc>
                  <a:spcBef>
                    <a:spcPts val="310"/>
                  </a:spcBef>
                  <a:buFont typeface="Arial" panose="020B0604020202020204" pitchFamily="34" charset="0"/>
                  <a:buChar char="•"/>
                  <a:defRPr sz="111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zh-TW" altLang="en-US" sz="1100" dirty="0"/>
                  <a:t>由</a:t>
                </a:r>
                <a:r>
                  <a:rPr lang="en-US" altLang="zh-TW" sz="1100" dirty="0"/>
                  <a:t>2023/24</a:t>
                </a:r>
                <a:r>
                  <a:rPr lang="zh-TW" altLang="en-US" sz="1100" dirty="0"/>
                  <a:t>學年開始，完成首個查核期後，所有學員須於每學年成功完成以下要求以延續學員資格：</a:t>
                </a:r>
                <a:endParaRPr lang="en-HK" altLang="zh-TW" sz="1100" dirty="0"/>
              </a:p>
              <a:p>
                <a:pPr>
                  <a:lnSpc>
                    <a:spcPct val="60000"/>
                  </a:lnSpc>
                  <a:buFont typeface="Wingdings" panose="05000000000000000000" pitchFamily="2" charset="2"/>
                  <a:buChar char="§"/>
                </a:pPr>
                <a:r>
                  <a:rPr lang="zh-TW" altLang="en-US" sz="1000" dirty="0"/>
                  <a:t>一個講座；及</a:t>
                </a:r>
              </a:p>
              <a:p>
                <a:pPr>
                  <a:lnSpc>
                    <a:spcPct val="60000"/>
                  </a:lnSpc>
                  <a:buFont typeface="Wingdings" panose="05000000000000000000" pitchFamily="2" charset="2"/>
                  <a:buChar char="§"/>
                </a:pPr>
                <a:r>
                  <a:rPr lang="zh-TW" altLang="en-US" sz="1000" dirty="0"/>
                  <a:t>任何一個課程／活動</a:t>
                </a:r>
                <a:endParaRPr lang="en-HK" altLang="zh-TW" sz="1000" dirty="0"/>
              </a:p>
              <a:p>
                <a:pPr marL="0" indent="0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endParaRPr lang="en-HK" sz="1200" dirty="0"/>
              </a:p>
            </p:txBody>
          </p:sp>
        </p:grpSp>
      </p:grpSp>
      <p:graphicFrame>
        <p:nvGraphicFramePr>
          <p:cNvPr id="33" name="Table 38">
            <a:extLst>
              <a:ext uri="{FF2B5EF4-FFF2-40B4-BE49-F238E27FC236}">
                <a16:creationId xmlns:a16="http://schemas.microsoft.com/office/drawing/2014/main" id="{D9C74F82-DD43-9C92-9F45-FB59848B5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32913"/>
              </p:ext>
            </p:extLst>
          </p:nvPr>
        </p:nvGraphicFramePr>
        <p:xfrm>
          <a:off x="757479" y="3323575"/>
          <a:ext cx="6246572" cy="6324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2721">
                  <a:extLst>
                    <a:ext uri="{9D8B030D-6E8A-4147-A177-3AD203B41FA5}">
                      <a16:colId xmlns:a16="http://schemas.microsoft.com/office/drawing/2014/main" val="25220952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5913963"/>
                    </a:ext>
                  </a:extLst>
                </a:gridCol>
                <a:gridCol w="1785054">
                  <a:extLst>
                    <a:ext uri="{9D8B030D-6E8A-4147-A177-3AD203B41FA5}">
                      <a16:colId xmlns:a16="http://schemas.microsoft.com/office/drawing/2014/main" val="1268122157"/>
                    </a:ext>
                  </a:extLst>
                </a:gridCol>
                <a:gridCol w="2094797">
                  <a:extLst>
                    <a:ext uri="{9D8B030D-6E8A-4147-A177-3AD203B41FA5}">
                      <a16:colId xmlns:a16="http://schemas.microsoft.com/office/drawing/2014/main" val="4047311055"/>
                    </a:ext>
                  </a:extLst>
                </a:gridCol>
              </a:tblGrid>
              <a:tr h="255142">
                <a:tc>
                  <a:txBody>
                    <a:bodyPr/>
                    <a:lstStyle/>
                    <a:p>
                      <a:pPr marL="0" algn="ctr" defTabSz="566987" rtl="0" eaLnBrk="1" latinLnBrk="0" hangingPunct="1"/>
                      <a:r>
                        <a:rPr lang="zh-TW" altLang="en-US" sz="1200" b="1" kern="1200" dirty="0">
                          <a:solidFill>
                            <a:schemeClr val="bg1"/>
                          </a:solidFill>
                        </a:rPr>
                        <a:t>課節</a:t>
                      </a:r>
                      <a:endParaRPr lang="en-HK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日期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時間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地點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080447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algn="ctr"/>
                      <a:r>
                        <a:rPr lang="en-HK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TW" altLang="en-U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日</a:t>
                      </a:r>
                      <a:endParaRPr lang="en-HK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下午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2:00 –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下午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4:00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香港資優教育學苑</a:t>
                      </a:r>
                      <a:r>
                        <a:rPr lang="en-HK" altLang="zh-TW" sz="1200" dirty="0">
                          <a:solidFill>
                            <a:schemeClr val="bg1"/>
                          </a:solidFill>
                        </a:rPr>
                        <a:t>105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</a:rPr>
                        <a:t>室</a:t>
                      </a:r>
                      <a:endParaRPr lang="en-HK" altLang="zh-TW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0562595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65FE07-752E-234C-F92F-D242A1A5C54A}"/>
              </a:ext>
            </a:extLst>
          </p:cNvPr>
          <p:cNvSpPr/>
          <p:nvPr/>
        </p:nvSpPr>
        <p:spPr>
          <a:xfrm>
            <a:off x="567343" y="6508449"/>
            <a:ext cx="6508141" cy="35442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54">
            <a:extLst>
              <a:ext uri="{FF2B5EF4-FFF2-40B4-BE49-F238E27FC236}">
                <a16:creationId xmlns:a16="http://schemas.microsoft.com/office/drawing/2014/main" id="{654F8623-DD6C-E23C-6356-7B976540652F}"/>
              </a:ext>
            </a:extLst>
          </p:cNvPr>
          <p:cNvSpPr txBox="1"/>
          <p:nvPr/>
        </p:nvSpPr>
        <p:spPr>
          <a:xfrm>
            <a:off x="624844" y="6511621"/>
            <a:ext cx="6211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b="1" dirty="0">
                <a:solidFill>
                  <a:schemeClr val="bg1"/>
                </a:solidFill>
              </a:rPr>
              <a:t>本講座是「全人發展講座系列」中五大範疇的其中一個項目，旨在促進學生全面發展其資優潛能。</a:t>
            </a:r>
            <a:endParaRPr lang="en-US" altLang="zh-TW" sz="1200" b="1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8F923C-D9E0-1123-C9EA-BF6DBFC9D90A}"/>
              </a:ext>
            </a:extLst>
          </p:cNvPr>
          <p:cNvGrpSpPr>
            <a:grpSpLocks noChangeAspect="1"/>
          </p:cNvGrpSpPr>
          <p:nvPr/>
        </p:nvGrpSpPr>
        <p:grpSpPr>
          <a:xfrm>
            <a:off x="2363174" y="7218543"/>
            <a:ext cx="2498220" cy="2418408"/>
            <a:chOff x="2363174" y="7218542"/>
            <a:chExt cx="3128395" cy="3001652"/>
          </a:xfrm>
        </p:grpSpPr>
        <p:sp>
          <p:nvSpPr>
            <p:cNvPr id="48" name="Teardrop 47">
              <a:extLst>
                <a:ext uri="{FF2B5EF4-FFF2-40B4-BE49-F238E27FC236}">
                  <a16:creationId xmlns:a16="http://schemas.microsoft.com/office/drawing/2014/main" id="{8F779CDF-2026-1CD8-6CB2-15352F96E569}"/>
                </a:ext>
              </a:extLst>
            </p:cNvPr>
            <p:cNvSpPr/>
            <p:nvPr/>
          </p:nvSpPr>
          <p:spPr>
            <a:xfrm rot="12600000">
              <a:off x="4167545" y="7913339"/>
              <a:ext cx="1324024" cy="1314557"/>
            </a:xfrm>
            <a:prstGeom prst="teardrop">
              <a:avLst/>
            </a:prstGeom>
            <a:solidFill>
              <a:srgbClr val="D73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49" name="Teardrop 48">
              <a:extLst>
                <a:ext uri="{FF2B5EF4-FFF2-40B4-BE49-F238E27FC236}">
                  <a16:creationId xmlns:a16="http://schemas.microsoft.com/office/drawing/2014/main" id="{D3DF6CEE-03E9-1757-09BC-3A75F5C859E1}"/>
                </a:ext>
              </a:extLst>
            </p:cNvPr>
            <p:cNvSpPr/>
            <p:nvPr/>
          </p:nvSpPr>
          <p:spPr>
            <a:xfrm rot="16728223">
              <a:off x="3817853" y="8900904"/>
              <a:ext cx="1314557" cy="1324024"/>
            </a:xfrm>
            <a:prstGeom prst="teardrop">
              <a:avLst/>
            </a:prstGeom>
            <a:solidFill>
              <a:srgbClr val="93D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50" name="Teardrop 49">
              <a:extLst>
                <a:ext uri="{FF2B5EF4-FFF2-40B4-BE49-F238E27FC236}">
                  <a16:creationId xmlns:a16="http://schemas.microsoft.com/office/drawing/2014/main" id="{1393D0BF-0178-47CC-236B-08F96B28D74B}"/>
                </a:ext>
              </a:extLst>
            </p:cNvPr>
            <p:cNvSpPr/>
            <p:nvPr/>
          </p:nvSpPr>
          <p:spPr>
            <a:xfrm rot="21056214">
              <a:off x="2715815" y="8903159"/>
              <a:ext cx="1324024" cy="1314557"/>
            </a:xfrm>
            <a:prstGeom prst="teardrop">
              <a:avLst/>
            </a:prstGeom>
            <a:solidFill>
              <a:srgbClr val="5ECC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1" name="Teardrop 50">
              <a:extLst>
                <a:ext uri="{FF2B5EF4-FFF2-40B4-BE49-F238E27FC236}">
                  <a16:creationId xmlns:a16="http://schemas.microsoft.com/office/drawing/2014/main" id="{D6165E5C-A56F-E13A-6BF2-43BEDEC2B67A}"/>
                </a:ext>
              </a:extLst>
            </p:cNvPr>
            <p:cNvSpPr/>
            <p:nvPr/>
          </p:nvSpPr>
          <p:spPr>
            <a:xfrm rot="3600000">
              <a:off x="2367907" y="7908604"/>
              <a:ext cx="1314557" cy="1324024"/>
            </a:xfrm>
            <a:prstGeom prst="teardrop">
              <a:avLst/>
            </a:prstGeom>
            <a:solidFill>
              <a:srgbClr val="4E6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FC2DBCA-9410-8C3C-7FCD-370AB8A0860B}"/>
                </a:ext>
              </a:extLst>
            </p:cNvPr>
            <p:cNvSpPr/>
            <p:nvPr/>
          </p:nvSpPr>
          <p:spPr>
            <a:xfrm rot="8100000">
              <a:off x="3263651" y="7218542"/>
              <a:ext cx="1324024" cy="1314557"/>
            </a:xfrm>
            <a:custGeom>
              <a:avLst/>
              <a:gdLst>
                <a:gd name="connsiteX0" fmla="*/ 290741 w 1985302"/>
                <a:gd name="connsiteY0" fmla="*/ 1694561 h 1985302"/>
                <a:gd name="connsiteX1" fmla="*/ 0 w 1985302"/>
                <a:gd name="connsiteY1" fmla="*/ 992651 h 1985302"/>
                <a:gd name="connsiteX2" fmla="*/ 361233 w 1985302"/>
                <a:gd name="connsiteY2" fmla="*/ 226673 h 1985302"/>
                <a:gd name="connsiteX3" fmla="*/ 387674 w 1985302"/>
                <a:gd name="connsiteY3" fmla="*/ 206901 h 1985302"/>
                <a:gd name="connsiteX4" fmla="*/ 447948 w 1985302"/>
                <a:gd name="connsiteY4" fmla="*/ 230994 h 1985302"/>
                <a:gd name="connsiteX5" fmla="*/ 1027915 w 1985302"/>
                <a:gd name="connsiteY5" fmla="*/ 251102 h 1985302"/>
                <a:gd name="connsiteX6" fmla="*/ 1965041 w 1985302"/>
                <a:gd name="connsiteY6" fmla="*/ 0 h 1985302"/>
                <a:gd name="connsiteX7" fmla="*/ 1985302 w 1985302"/>
                <a:gd name="connsiteY7" fmla="*/ 0 h 1985302"/>
                <a:gd name="connsiteX8" fmla="*/ 1985302 w 1985302"/>
                <a:gd name="connsiteY8" fmla="*/ 992651 h 1985302"/>
                <a:gd name="connsiteX9" fmla="*/ 992651 w 1985302"/>
                <a:gd name="connsiteY9" fmla="*/ 1985302 h 1985302"/>
                <a:gd name="connsiteX10" fmla="*/ 290741 w 1985302"/>
                <a:gd name="connsiteY10" fmla="*/ 1694561 h 198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5302" h="1985302">
                  <a:moveTo>
                    <a:pt x="290741" y="1694561"/>
                  </a:moveTo>
                  <a:cubicBezTo>
                    <a:pt x="111106" y="1514927"/>
                    <a:pt x="0" y="1266764"/>
                    <a:pt x="0" y="992651"/>
                  </a:cubicBezTo>
                  <a:cubicBezTo>
                    <a:pt x="0" y="684274"/>
                    <a:pt x="140619" y="408740"/>
                    <a:pt x="361233" y="226673"/>
                  </a:cubicBezTo>
                  <a:lnTo>
                    <a:pt x="387674" y="206901"/>
                  </a:lnTo>
                  <a:lnTo>
                    <a:pt x="447948" y="230994"/>
                  </a:lnTo>
                  <a:cubicBezTo>
                    <a:pt x="628680" y="293375"/>
                    <a:pt x="829335" y="304311"/>
                    <a:pt x="1027915" y="251102"/>
                  </a:cubicBezTo>
                  <a:lnTo>
                    <a:pt x="1965041" y="0"/>
                  </a:lnTo>
                  <a:lnTo>
                    <a:pt x="1985302" y="0"/>
                  </a:lnTo>
                  <a:lnTo>
                    <a:pt x="1985302" y="992651"/>
                  </a:lnTo>
                  <a:cubicBezTo>
                    <a:pt x="1985302" y="1540877"/>
                    <a:pt x="1540877" y="1985302"/>
                    <a:pt x="992651" y="1985302"/>
                  </a:cubicBezTo>
                  <a:cubicBezTo>
                    <a:pt x="718538" y="1985302"/>
                    <a:pt x="470375" y="1874196"/>
                    <a:pt x="290741" y="1694561"/>
                  </a:cubicBezTo>
                  <a:close/>
                </a:path>
              </a:pathLst>
            </a:custGeom>
            <a:solidFill>
              <a:srgbClr val="E1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3" name="Rounded Rectangle 51">
              <a:extLst>
                <a:ext uri="{FF2B5EF4-FFF2-40B4-BE49-F238E27FC236}">
                  <a16:creationId xmlns:a16="http://schemas.microsoft.com/office/drawing/2014/main" id="{02198DD6-FB86-40D9-4264-7E23F1EA7956}"/>
                </a:ext>
              </a:extLst>
            </p:cNvPr>
            <p:cNvSpPr/>
            <p:nvPr/>
          </p:nvSpPr>
          <p:spPr>
            <a:xfrm rot="16200000" flipH="1">
              <a:off x="3177607" y="9418791"/>
              <a:ext cx="398998" cy="393387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54" name="Trapezoid 28">
              <a:extLst>
                <a:ext uri="{FF2B5EF4-FFF2-40B4-BE49-F238E27FC236}">
                  <a16:creationId xmlns:a16="http://schemas.microsoft.com/office/drawing/2014/main" id="{7EE9252A-20F8-B93E-FC96-71DC32BD62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8645" y="8362082"/>
              <a:ext cx="289332" cy="384758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 dirty="0"/>
            </a:p>
          </p:txBody>
        </p:sp>
        <p:pic>
          <p:nvPicPr>
            <p:cNvPr id="60" name="Graphic 18" descr="Shield Tick with solid fill">
              <a:extLst>
                <a:ext uri="{FF2B5EF4-FFF2-40B4-BE49-F238E27FC236}">
                  <a16:creationId xmlns:a16="http://schemas.microsoft.com/office/drawing/2014/main" id="{9F27965D-C5B0-07B4-6464-F34B92F3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21352" y="7612509"/>
              <a:ext cx="622989" cy="618534"/>
            </a:xfrm>
            <a:prstGeom prst="rect">
              <a:avLst/>
            </a:prstGeom>
          </p:spPr>
        </p:pic>
        <p:pic>
          <p:nvPicPr>
            <p:cNvPr id="61" name="Graphic 19" descr="Hero Male with solid fill">
              <a:extLst>
                <a:ext uri="{FF2B5EF4-FFF2-40B4-BE49-F238E27FC236}">
                  <a16:creationId xmlns:a16="http://schemas.microsoft.com/office/drawing/2014/main" id="{D516086E-8423-0221-F6F8-9705FB096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75787" y="8362081"/>
              <a:ext cx="415476" cy="412504"/>
            </a:xfrm>
            <a:prstGeom prst="rect">
              <a:avLst/>
            </a:prstGeom>
          </p:spPr>
        </p:pic>
        <p:sp>
          <p:nvSpPr>
            <p:cNvPr id="62" name="Rectangle 7">
              <a:extLst>
                <a:ext uri="{FF2B5EF4-FFF2-40B4-BE49-F238E27FC236}">
                  <a16:creationId xmlns:a16="http://schemas.microsoft.com/office/drawing/2014/main" id="{91AEC682-2639-700D-0320-065C72C11050}"/>
                </a:ext>
              </a:extLst>
            </p:cNvPr>
            <p:cNvSpPr/>
            <p:nvPr/>
          </p:nvSpPr>
          <p:spPr>
            <a:xfrm rot="18900000">
              <a:off x="4456328" y="9388527"/>
              <a:ext cx="164756" cy="373742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3200">
                <a:solidFill>
                  <a:srgbClr val="93D07D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F403A5-FD02-8A57-AF2A-F21355843A5D}"/>
              </a:ext>
            </a:extLst>
          </p:cNvPr>
          <p:cNvGrpSpPr/>
          <p:nvPr/>
        </p:nvGrpSpPr>
        <p:grpSpPr>
          <a:xfrm>
            <a:off x="4501471" y="6880626"/>
            <a:ext cx="2217177" cy="826076"/>
            <a:chOff x="4501471" y="6880626"/>
            <a:chExt cx="2217177" cy="8260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8237763-23F0-801E-E6B3-6456E7821255}"/>
                </a:ext>
              </a:extLst>
            </p:cNvPr>
            <p:cNvGrpSpPr/>
            <p:nvPr/>
          </p:nvGrpSpPr>
          <p:grpSpPr>
            <a:xfrm>
              <a:off x="4501471" y="6956099"/>
              <a:ext cx="2217177" cy="750603"/>
              <a:chOff x="4501471" y="6956099"/>
              <a:chExt cx="2956236" cy="1000802"/>
            </a:xfrm>
          </p:grpSpPr>
          <p:sp>
            <p:nvSpPr>
              <p:cNvPr id="46" name="TextBox 36">
                <a:extLst>
                  <a:ext uri="{FF2B5EF4-FFF2-40B4-BE49-F238E27FC236}">
                    <a16:creationId xmlns:a16="http://schemas.microsoft.com/office/drawing/2014/main" id="{F2789BA2-3F2A-644B-4F5D-270E2F51AB42}"/>
                  </a:ext>
                </a:extLst>
              </p:cNvPr>
              <p:cNvSpPr txBox="1"/>
              <p:nvPr/>
            </p:nvSpPr>
            <p:spPr>
              <a:xfrm>
                <a:off x="4520619" y="6956099"/>
                <a:ext cx="2937088" cy="389851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en-US" sz="1300" b="1" dirty="0">
                    <a:solidFill>
                      <a:srgbClr val="E19999"/>
                    </a:solidFill>
                  </a:rPr>
                  <a:t>國家安全講座系列</a:t>
                </a:r>
                <a:endParaRPr lang="en-US" sz="1300" b="1" dirty="0">
                  <a:solidFill>
                    <a:srgbClr val="E19999"/>
                  </a:solidFill>
                </a:endParaRPr>
              </a:p>
            </p:txBody>
          </p:sp>
          <p:sp>
            <p:nvSpPr>
              <p:cNvPr id="47" name="TextBox 37">
                <a:extLst>
                  <a:ext uri="{FF2B5EF4-FFF2-40B4-BE49-F238E27FC236}">
                    <a16:creationId xmlns:a16="http://schemas.microsoft.com/office/drawing/2014/main" id="{D6AE2C62-AF49-19F1-CCF9-D69775AB2283}"/>
                  </a:ext>
                </a:extLst>
              </p:cNvPr>
              <p:cNvSpPr txBox="1"/>
              <p:nvPr/>
            </p:nvSpPr>
            <p:spPr>
              <a:xfrm>
                <a:off x="4501471" y="7402906"/>
                <a:ext cx="2648189" cy="553995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zh-TW" altLang="en-US" sz="1050" dirty="0">
                    <a:solidFill>
                      <a:schemeClr val="bg1"/>
                    </a:solidFill>
                    <a:latin typeface="+mj-ea"/>
                    <a:ea typeface="+mj-ea"/>
                  </a:rPr>
                  <a:t>認識國家安全的含意，提升學生國民身份認同</a:t>
                </a:r>
                <a:r>
                  <a:rPr lang="zh-CN" altLang="en-US" sz="1050" dirty="0">
                    <a:solidFill>
                      <a:schemeClr val="bg1"/>
                    </a:solidFill>
                    <a:latin typeface="+mj-ea"/>
                    <a:ea typeface="+mj-ea"/>
                  </a:rPr>
                  <a:t>。</a:t>
                </a:r>
                <a:endParaRPr lang="en-US" sz="105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45" name="Graphic 35" descr="Shield Tick with solid fill">
              <a:extLst>
                <a:ext uri="{FF2B5EF4-FFF2-40B4-BE49-F238E27FC236}">
                  <a16:creationId xmlns:a16="http://schemas.microsoft.com/office/drawing/2014/main" id="{7F9E00EB-F978-35D5-FECE-CCCDE7628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13480" y="6880626"/>
              <a:ext cx="437106" cy="43710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FAE98-0902-5B68-8061-F4FC98446119}"/>
              </a:ext>
            </a:extLst>
          </p:cNvPr>
          <p:cNvGrpSpPr/>
          <p:nvPr/>
        </p:nvGrpSpPr>
        <p:grpSpPr>
          <a:xfrm>
            <a:off x="4915941" y="8015515"/>
            <a:ext cx="2302621" cy="764296"/>
            <a:chOff x="4915941" y="8015508"/>
            <a:chExt cx="3070162" cy="1019059"/>
          </a:xfrm>
        </p:grpSpPr>
        <p:sp>
          <p:nvSpPr>
            <p:cNvPr id="41" name="TextBox 39">
              <a:extLst>
                <a:ext uri="{FF2B5EF4-FFF2-40B4-BE49-F238E27FC236}">
                  <a16:creationId xmlns:a16="http://schemas.microsoft.com/office/drawing/2014/main" id="{6BA555AA-A168-0021-B9D3-DE9D2C4CC69A}"/>
                </a:ext>
              </a:extLst>
            </p:cNvPr>
            <p:cNvSpPr txBox="1"/>
            <p:nvPr/>
          </p:nvSpPr>
          <p:spPr>
            <a:xfrm>
              <a:off x="5049014" y="8015508"/>
              <a:ext cx="2937089" cy="38985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D7325A"/>
                  </a:solidFill>
                  <a:effectLst/>
                  <a:uLnTx/>
                  <a:uFillTx/>
                  <a:latin typeface="+mn-ea"/>
                  <a:cs typeface="Arial" pitchFamily="34" charset="0"/>
                </a:rPr>
                <a:t>燃亮生命講座系列</a:t>
              </a:r>
            </a:p>
          </p:txBody>
        </p:sp>
        <p:sp>
          <p:nvSpPr>
            <p:cNvPr id="43" name="TextBox 40">
              <a:extLst>
                <a:ext uri="{FF2B5EF4-FFF2-40B4-BE49-F238E27FC236}">
                  <a16:creationId xmlns:a16="http://schemas.microsoft.com/office/drawing/2014/main" id="{0C2C45CB-15CC-5FEC-E56D-9DD2683AEFDD}"/>
                </a:ext>
              </a:extLst>
            </p:cNvPr>
            <p:cNvSpPr txBox="1"/>
            <p:nvPr/>
          </p:nvSpPr>
          <p:spPr>
            <a:xfrm>
              <a:off x="4915941" y="8480570"/>
              <a:ext cx="2567277" cy="553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TW" altLang="en-US" sz="1050" dirty="0">
                  <a:solidFill>
                    <a:schemeClr val="bg1"/>
                  </a:solidFill>
                </a:rPr>
                <a:t>各界名人分享人生經驗，啟發學生追尋夢想。</a:t>
              </a:r>
            </a:p>
          </p:txBody>
        </p:sp>
      </p:grpSp>
      <p:pic>
        <p:nvPicPr>
          <p:cNvPr id="17" name="Graphic 42" descr="Hero Male with solid fill">
            <a:extLst>
              <a:ext uri="{FF2B5EF4-FFF2-40B4-BE49-F238E27FC236}">
                <a16:creationId xmlns:a16="http://schemas.microsoft.com/office/drawing/2014/main" id="{F5303982-62D9-544F-AC5C-5DD2F22F95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6308" y="7963139"/>
            <a:ext cx="334426" cy="33442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51D4E-786A-C0E3-B797-5C8599F0E254}"/>
              </a:ext>
            </a:extLst>
          </p:cNvPr>
          <p:cNvGrpSpPr/>
          <p:nvPr/>
        </p:nvGrpSpPr>
        <p:grpSpPr>
          <a:xfrm>
            <a:off x="4593262" y="8993149"/>
            <a:ext cx="2242175" cy="708011"/>
            <a:chOff x="4593262" y="8993159"/>
            <a:chExt cx="2989567" cy="944016"/>
          </a:xfrm>
        </p:grpSpPr>
        <p:sp>
          <p:nvSpPr>
            <p:cNvPr id="39" name="TextBox 44">
              <a:extLst>
                <a:ext uri="{FF2B5EF4-FFF2-40B4-BE49-F238E27FC236}">
                  <a16:creationId xmlns:a16="http://schemas.microsoft.com/office/drawing/2014/main" id="{C2D04BFD-C370-0D3E-0CA6-5E9375F0818D}"/>
                </a:ext>
              </a:extLst>
            </p:cNvPr>
            <p:cNvSpPr txBox="1"/>
            <p:nvPr/>
          </p:nvSpPr>
          <p:spPr>
            <a:xfrm>
              <a:off x="4645741" y="8993159"/>
              <a:ext cx="2937088" cy="38985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300" b="1" dirty="0">
                  <a:solidFill>
                    <a:srgbClr val="93D07D"/>
                  </a:solidFill>
                </a:rPr>
                <a:t>洞察未來講座系列</a:t>
              </a:r>
            </a:p>
          </p:txBody>
        </p:sp>
        <p:sp>
          <p:nvSpPr>
            <p:cNvPr id="40" name="TextBox 45">
              <a:extLst>
                <a:ext uri="{FF2B5EF4-FFF2-40B4-BE49-F238E27FC236}">
                  <a16:creationId xmlns:a16="http://schemas.microsoft.com/office/drawing/2014/main" id="{FD4D40B2-BCFE-7281-E91A-049B47872130}"/>
                </a:ext>
              </a:extLst>
            </p:cNvPr>
            <p:cNvSpPr txBox="1"/>
            <p:nvPr/>
          </p:nvSpPr>
          <p:spPr>
            <a:xfrm>
              <a:off x="4593262" y="9383178"/>
              <a:ext cx="2929293" cy="553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TW" altLang="en-US" sz="1050" dirty="0">
                  <a:solidFill>
                    <a:schemeClr val="bg1"/>
                  </a:solidFill>
                </a:rPr>
                <a:t>專業人士分享對相關行業最新趨勢之見解，協助學生計劃未來。</a:t>
              </a:r>
              <a:endParaRPr lang="zh-TW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Rectangle 7">
            <a:extLst>
              <a:ext uri="{FF2B5EF4-FFF2-40B4-BE49-F238E27FC236}">
                <a16:creationId xmlns:a16="http://schemas.microsoft.com/office/drawing/2014/main" id="{373D6378-D2A9-7780-F259-DED7C7B01261}"/>
              </a:ext>
            </a:extLst>
          </p:cNvPr>
          <p:cNvSpPr/>
          <p:nvPr/>
        </p:nvSpPr>
        <p:spPr>
          <a:xfrm rot="18900000">
            <a:off x="6176184" y="8984427"/>
            <a:ext cx="145709" cy="33482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93D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rgbClr val="93D07D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DA9BFA-775E-7100-38DF-43AC8EDA4ABB}"/>
              </a:ext>
            </a:extLst>
          </p:cNvPr>
          <p:cNvGrpSpPr/>
          <p:nvPr/>
        </p:nvGrpSpPr>
        <p:grpSpPr>
          <a:xfrm>
            <a:off x="211832" y="8823094"/>
            <a:ext cx="2469329" cy="751479"/>
            <a:chOff x="211832" y="8823103"/>
            <a:chExt cx="3292438" cy="1001973"/>
          </a:xfrm>
        </p:grpSpPr>
        <p:sp>
          <p:nvSpPr>
            <p:cNvPr id="37" name="TextBox 48">
              <a:extLst>
                <a:ext uri="{FF2B5EF4-FFF2-40B4-BE49-F238E27FC236}">
                  <a16:creationId xmlns:a16="http://schemas.microsoft.com/office/drawing/2014/main" id="{4D8DA2F8-D50D-F9F0-E4C2-3608236C937D}"/>
                </a:ext>
              </a:extLst>
            </p:cNvPr>
            <p:cNvSpPr txBox="1"/>
            <p:nvPr/>
          </p:nvSpPr>
          <p:spPr>
            <a:xfrm>
              <a:off x="211832" y="8823103"/>
              <a:ext cx="2937088" cy="38985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300" b="1" dirty="0">
                  <a:solidFill>
                    <a:srgbClr val="5ECCF3"/>
                  </a:solidFill>
                </a:rPr>
                <a:t>新穎講座系列</a:t>
              </a:r>
            </a:p>
          </p:txBody>
        </p:sp>
        <p:sp>
          <p:nvSpPr>
            <p:cNvPr id="38" name="TextBox 49">
              <a:extLst>
                <a:ext uri="{FF2B5EF4-FFF2-40B4-BE49-F238E27FC236}">
                  <a16:creationId xmlns:a16="http://schemas.microsoft.com/office/drawing/2014/main" id="{3B4EC3B1-C43A-51F8-253D-D0C4E445868F}"/>
                </a:ext>
              </a:extLst>
            </p:cNvPr>
            <p:cNvSpPr txBox="1"/>
            <p:nvPr/>
          </p:nvSpPr>
          <p:spPr>
            <a:xfrm>
              <a:off x="574977" y="9486521"/>
              <a:ext cx="2929293" cy="33855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050" dirty="0">
                  <a:solidFill>
                    <a:schemeClr val="bg1"/>
                  </a:solidFill>
                </a:rPr>
                <a:t>介紹各種新穎主題，開拓學生視野。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1" name="Rounded Rectangle 51">
            <a:extLst>
              <a:ext uri="{FF2B5EF4-FFF2-40B4-BE49-F238E27FC236}">
                <a16:creationId xmlns:a16="http://schemas.microsoft.com/office/drawing/2014/main" id="{46DD9349-9E6E-82AD-6287-F3070D2908C7}"/>
              </a:ext>
            </a:extLst>
          </p:cNvPr>
          <p:cNvSpPr/>
          <p:nvPr/>
        </p:nvSpPr>
        <p:spPr>
          <a:xfrm rot="16200000" flipH="1">
            <a:off x="1029696" y="8736765"/>
            <a:ext cx="316392" cy="31139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EC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1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B9D6C7-D03E-7576-0043-14FBD8A5FE49}"/>
              </a:ext>
            </a:extLst>
          </p:cNvPr>
          <p:cNvGrpSpPr/>
          <p:nvPr/>
        </p:nvGrpSpPr>
        <p:grpSpPr>
          <a:xfrm>
            <a:off x="444640" y="7407380"/>
            <a:ext cx="2202816" cy="949846"/>
            <a:chOff x="444640" y="7407380"/>
            <a:chExt cx="2937088" cy="1266460"/>
          </a:xfrm>
        </p:grpSpPr>
        <p:sp>
          <p:nvSpPr>
            <p:cNvPr id="35" name="TextBox 52">
              <a:extLst>
                <a:ext uri="{FF2B5EF4-FFF2-40B4-BE49-F238E27FC236}">
                  <a16:creationId xmlns:a16="http://schemas.microsoft.com/office/drawing/2014/main" id="{AB0A51D6-1D39-621B-9278-6B345922960D}"/>
                </a:ext>
              </a:extLst>
            </p:cNvPr>
            <p:cNvSpPr txBox="1"/>
            <p:nvPr/>
          </p:nvSpPr>
          <p:spPr>
            <a:xfrm>
              <a:off x="444640" y="7407380"/>
              <a:ext cx="2937088" cy="65659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TW" altLang="en-US" sz="1300" b="1" dirty="0">
                  <a:solidFill>
                    <a:srgbClr val="4E67C8"/>
                  </a:solidFill>
                </a:rPr>
                <a:t>香港青年科學院新興科技</a:t>
              </a:r>
              <a:endParaRPr lang="en-US" altLang="zh-TW" sz="1300" b="1" dirty="0">
                <a:solidFill>
                  <a:srgbClr val="4E67C8"/>
                </a:solidFill>
              </a:endParaRPr>
            </a:p>
            <a:p>
              <a:pPr algn="r"/>
              <a:r>
                <a:rPr lang="zh-TW" altLang="en-US" sz="1300" b="1" dirty="0">
                  <a:solidFill>
                    <a:srgbClr val="4E67C8"/>
                  </a:solidFill>
                </a:rPr>
                <a:t>講座系列</a:t>
              </a:r>
            </a:p>
          </p:txBody>
        </p:sp>
        <p:sp>
          <p:nvSpPr>
            <p:cNvPr id="36" name="TextBox 53">
              <a:extLst>
                <a:ext uri="{FF2B5EF4-FFF2-40B4-BE49-F238E27FC236}">
                  <a16:creationId xmlns:a16="http://schemas.microsoft.com/office/drawing/2014/main" id="{A16401BF-780C-229A-7FB0-5E96C29C4A83}"/>
                </a:ext>
              </a:extLst>
            </p:cNvPr>
            <p:cNvSpPr txBox="1"/>
            <p:nvPr/>
          </p:nvSpPr>
          <p:spPr>
            <a:xfrm>
              <a:off x="750863" y="8119843"/>
              <a:ext cx="2212868" cy="553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050" dirty="0">
                  <a:solidFill>
                    <a:schemeClr val="bg1"/>
                  </a:solidFill>
                </a:rPr>
                <a:t>科學家介紹矚目的新興科技，引發學生學習動機。</a:t>
              </a:r>
            </a:p>
          </p:txBody>
        </p:sp>
      </p:grpSp>
      <p:sp>
        <p:nvSpPr>
          <p:cNvPr id="34" name="Trapezoid 28">
            <a:extLst>
              <a:ext uri="{FF2B5EF4-FFF2-40B4-BE49-F238E27FC236}">
                <a16:creationId xmlns:a16="http://schemas.microsoft.com/office/drawing/2014/main" id="{1C4434A4-8757-3497-747E-332DE331DB96}"/>
              </a:ext>
            </a:extLst>
          </p:cNvPr>
          <p:cNvSpPr>
            <a:spLocks noChangeAspect="1"/>
          </p:cNvSpPr>
          <p:nvPr/>
        </p:nvSpPr>
        <p:spPr>
          <a:xfrm>
            <a:off x="533863" y="7463813"/>
            <a:ext cx="220448" cy="293155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E67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060153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2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D7325A"/>
      </a:accent1>
      <a:accent2>
        <a:srgbClr val="EEADBD"/>
      </a:accent2>
      <a:accent3>
        <a:srgbClr val="FC96BD"/>
      </a:accent3>
      <a:accent4>
        <a:srgbClr val="665EB8"/>
      </a:accent4>
      <a:accent5>
        <a:srgbClr val="45A5ED"/>
      </a:accent5>
      <a:accent6>
        <a:srgbClr val="5982DB"/>
      </a:accent6>
      <a:hlink>
        <a:srgbClr val="A62040"/>
      </a:hlink>
      <a:folHlink>
        <a:srgbClr val="551122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1" id="{C430261A-FCA8-4BC8-A18D-C215E972E657}" vid="{C6A4BACC-CDCF-4C57-A649-7AD15E2EE8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2C75DC13978274FA27DF0CD0FC9669E" ma:contentTypeVersion="10" ma:contentTypeDescription="建立新的文件。" ma:contentTypeScope="" ma:versionID="cff68096524df95dccf58d5e94ec3bdb">
  <xsd:schema xmlns:xsd="http://www.w3.org/2001/XMLSchema" xmlns:xs="http://www.w3.org/2001/XMLSchema" xmlns:p="http://schemas.microsoft.com/office/2006/metadata/properties" xmlns:ns3="af9d2a82-2adb-4be5-b263-9c0e70f97cb0" xmlns:ns4="2c577090-9f9b-4f7d-bb8f-ff67b06877af" targetNamespace="http://schemas.microsoft.com/office/2006/metadata/properties" ma:root="true" ma:fieldsID="df7d1fccc87504bb7864896e35458467" ns3:_="" ns4:_="">
    <xsd:import namespace="af9d2a82-2adb-4be5-b263-9c0e70f97cb0"/>
    <xsd:import namespace="2c577090-9f9b-4f7d-bb8f-ff67b0687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d2a82-2adb-4be5-b263-9c0e70f97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77090-9f9b-4f7d-bb8f-ff67b0687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B65AEA-8C2D-41F7-9039-5CC2E10FA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d2a82-2adb-4be5-b263-9c0e70f97cb0"/>
    <ds:schemaRef ds:uri="2c577090-9f9b-4f7d-bb8f-ff67b0687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af9d2a82-2adb-4be5-b263-9c0e70f97cb0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c577090-9f9b-4f7d-bb8f-ff67b06877af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2192</TotalTime>
  <Words>593</Words>
  <Application>Microsoft Office PowerPoint</Application>
  <PresentationFormat>Custom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Amasis MT Pro Black</vt:lpstr>
      <vt:lpstr>Arial</vt:lpstr>
      <vt:lpstr>Calibri</vt:lpstr>
      <vt:lpstr>Franklin Gothic Book</vt:lpstr>
      <vt:lpstr>Franklin Gothic Demi</vt:lpstr>
      <vt:lpstr>Wingdings</vt:lpstr>
      <vt:lpstr>Theme1</vt:lpstr>
      <vt:lpstr>從辯論到立法：塑造未來的職業道路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HKAGE</dc:creator>
  <cp:lastModifiedBy>Candy Lau</cp:lastModifiedBy>
  <cp:revision>127</cp:revision>
  <dcterms:created xsi:type="dcterms:W3CDTF">2021-09-23T01:34:15Z</dcterms:created>
  <dcterms:modified xsi:type="dcterms:W3CDTF">2025-07-22T07:05:08Z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0x01010012C75DC13978274FA27DF0CD0FC9669E</vt:lpwstr>
  </property>
</Properties>
</file>