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7"/>
  </p:notesMasterIdLst>
  <p:handoutMasterIdLst>
    <p:handoutMasterId r:id="rId8"/>
  </p:handoutMasterIdLst>
  <p:sldIdLst>
    <p:sldId id="367" r:id="rId5"/>
    <p:sldId id="369" r:id="rId6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CF3"/>
    <a:srgbClr val="FFFFFF"/>
    <a:srgbClr val="EDF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75F8F2-1720-45F7-AF4E-5DB0E87491E0}" v="5" dt="2024-08-01T03:56:02.7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hyperlink" Target="https://15th-anniversary.hkage.edu.hk/wp/zh/logo-2/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9D0A64A-FB49-40F7-ACDE-DC55F3519D4A}"/>
              </a:ext>
            </a:extLst>
          </p:cNvPr>
          <p:cNvSpPr/>
          <p:nvPr userDrawn="1"/>
        </p:nvSpPr>
        <p:spPr>
          <a:xfrm>
            <a:off x="419099" y="1105853"/>
            <a:ext cx="6754828" cy="6369367"/>
          </a:xfrm>
          <a:prstGeom prst="rect">
            <a:avLst/>
          </a:prstGeom>
          <a:gradFill>
            <a:gsLst>
              <a:gs pos="57000">
                <a:schemeClr val="accent3"/>
              </a:gs>
              <a:gs pos="0">
                <a:schemeClr val="accent6">
                  <a:lumMod val="40000"/>
                  <a:lumOff val="60000"/>
                </a:schemeClr>
              </a:gs>
              <a:gs pos="94000">
                <a:schemeClr val="accent2">
                  <a:lumMod val="75000"/>
                </a:schemeClr>
              </a:gs>
            </a:gsLst>
            <a:lin ang="3600000" scaled="0"/>
          </a:gradFill>
          <a:ln>
            <a:noFill/>
          </a:ln>
          <a:effectLst>
            <a:innerShdw blurRad="114300">
              <a:prstClr val="black">
                <a:alpha val="1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3" name="Flowchart: Decision 22">
            <a:extLst>
              <a:ext uri="{FF2B5EF4-FFF2-40B4-BE49-F238E27FC236}">
                <a16:creationId xmlns:a16="http://schemas.microsoft.com/office/drawing/2014/main" id="{50897AF8-0583-4FF6-A70A-D9FBEF39FF12}"/>
              </a:ext>
            </a:extLst>
          </p:cNvPr>
          <p:cNvSpPr/>
          <p:nvPr userDrawn="1"/>
        </p:nvSpPr>
        <p:spPr>
          <a:xfrm>
            <a:off x="4406776" y="5756356"/>
            <a:ext cx="695459" cy="689167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E3D1DCE-2C99-4070-AB10-C37447F9767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19099" y="5354638"/>
            <a:ext cx="6754828" cy="22272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HK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F70D0EF-7217-4646-A7F4-B8CB00FB8B15}"/>
              </a:ext>
            </a:extLst>
          </p:cNvPr>
          <p:cNvSpPr/>
          <p:nvPr userDrawn="1"/>
        </p:nvSpPr>
        <p:spPr>
          <a:xfrm>
            <a:off x="406400" y="7582831"/>
            <a:ext cx="6767527" cy="266405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0" name="Flowchart: Decision 19">
            <a:extLst>
              <a:ext uri="{FF2B5EF4-FFF2-40B4-BE49-F238E27FC236}">
                <a16:creationId xmlns:a16="http://schemas.microsoft.com/office/drawing/2014/main" id="{BA920004-FA0F-46FF-A8AD-C573C2D15E98}"/>
              </a:ext>
            </a:extLst>
          </p:cNvPr>
          <p:cNvSpPr/>
          <p:nvPr userDrawn="1"/>
        </p:nvSpPr>
        <p:spPr>
          <a:xfrm>
            <a:off x="6856139" y="6899593"/>
            <a:ext cx="689476" cy="683238"/>
          </a:xfrm>
          <a:prstGeom prst="flowChartDecision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7" name="Flowchart: Decision 26">
            <a:extLst>
              <a:ext uri="{FF2B5EF4-FFF2-40B4-BE49-F238E27FC236}">
                <a16:creationId xmlns:a16="http://schemas.microsoft.com/office/drawing/2014/main" id="{3BCCC85B-A6C0-4B40-A26F-C1A6C27C8428}"/>
              </a:ext>
            </a:extLst>
          </p:cNvPr>
          <p:cNvSpPr/>
          <p:nvPr userDrawn="1"/>
        </p:nvSpPr>
        <p:spPr>
          <a:xfrm>
            <a:off x="1368893" y="1655930"/>
            <a:ext cx="695459" cy="689167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8" name="Flowchart: Decision 27">
            <a:extLst>
              <a:ext uri="{FF2B5EF4-FFF2-40B4-BE49-F238E27FC236}">
                <a16:creationId xmlns:a16="http://schemas.microsoft.com/office/drawing/2014/main" id="{A5645D5D-3735-49F8-A896-06DB3C604807}"/>
              </a:ext>
            </a:extLst>
          </p:cNvPr>
          <p:cNvSpPr/>
          <p:nvPr userDrawn="1"/>
        </p:nvSpPr>
        <p:spPr>
          <a:xfrm>
            <a:off x="5838308" y="2831077"/>
            <a:ext cx="463041" cy="458851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9" name="Flowchart: Decision 28">
            <a:extLst>
              <a:ext uri="{FF2B5EF4-FFF2-40B4-BE49-F238E27FC236}">
                <a16:creationId xmlns:a16="http://schemas.microsoft.com/office/drawing/2014/main" id="{7373C067-E7C9-4AE8-A242-7CD75F095BA6}"/>
              </a:ext>
            </a:extLst>
          </p:cNvPr>
          <p:cNvSpPr/>
          <p:nvPr userDrawn="1"/>
        </p:nvSpPr>
        <p:spPr>
          <a:xfrm>
            <a:off x="4112481" y="1707275"/>
            <a:ext cx="918579" cy="910268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B4D4C748-D322-4C36-AE08-3215E5695F00}"/>
              </a:ext>
            </a:extLst>
          </p:cNvPr>
          <p:cNvSpPr/>
          <p:nvPr userDrawn="1"/>
        </p:nvSpPr>
        <p:spPr>
          <a:xfrm>
            <a:off x="741199" y="3204924"/>
            <a:ext cx="695459" cy="689167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32" name="Flowchart: Decision 31">
            <a:extLst>
              <a:ext uri="{FF2B5EF4-FFF2-40B4-BE49-F238E27FC236}">
                <a16:creationId xmlns:a16="http://schemas.microsoft.com/office/drawing/2014/main" id="{83B13BDF-8875-4AC0-90A3-6A1AE8A0E1FA}"/>
              </a:ext>
            </a:extLst>
          </p:cNvPr>
          <p:cNvSpPr/>
          <p:nvPr userDrawn="1"/>
        </p:nvSpPr>
        <p:spPr>
          <a:xfrm>
            <a:off x="587567" y="3603806"/>
            <a:ext cx="695459" cy="689167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33" name="Flowchart: Decision 32">
            <a:extLst>
              <a:ext uri="{FF2B5EF4-FFF2-40B4-BE49-F238E27FC236}">
                <a16:creationId xmlns:a16="http://schemas.microsoft.com/office/drawing/2014/main" id="{B2A2CB91-D39A-45D3-9ED0-DF9795471E9B}"/>
              </a:ext>
            </a:extLst>
          </p:cNvPr>
          <p:cNvSpPr/>
          <p:nvPr userDrawn="1"/>
        </p:nvSpPr>
        <p:spPr>
          <a:xfrm>
            <a:off x="2975020" y="3189215"/>
            <a:ext cx="535906" cy="531057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34" name="Flowchart: Decision 33">
            <a:extLst>
              <a:ext uri="{FF2B5EF4-FFF2-40B4-BE49-F238E27FC236}">
                <a16:creationId xmlns:a16="http://schemas.microsoft.com/office/drawing/2014/main" id="{8BD044DA-56BD-4C16-9E3B-3EC2ED3C9CCD}"/>
              </a:ext>
            </a:extLst>
          </p:cNvPr>
          <p:cNvSpPr/>
          <p:nvPr userDrawn="1"/>
        </p:nvSpPr>
        <p:spPr>
          <a:xfrm>
            <a:off x="6074253" y="2739134"/>
            <a:ext cx="454190" cy="450081"/>
          </a:xfrm>
          <a:prstGeom prst="flowChartDecision">
            <a:avLst/>
          </a:prstGeom>
          <a:solidFill>
            <a:srgbClr val="FFFFFF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16392" y="2262026"/>
            <a:ext cx="4514668" cy="162434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i="0" spc="62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/>
              <a:t>請埴寫課程名稱在此</a:t>
            </a:r>
            <a:endParaRPr lang="en-US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16392" y="4304913"/>
            <a:ext cx="4514668" cy="55607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+mn-lt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lvl="0"/>
            <a:r>
              <a:rPr lang="zh-TW" altLang="en-US"/>
              <a:t>導師名字</a:t>
            </a:r>
            <a:endParaRPr lang="en-HK" altLang="zh-TW"/>
          </a:p>
          <a:p>
            <a:pPr lvl="0"/>
            <a:r>
              <a:rPr lang="zh-TW" altLang="en-US"/>
              <a:t>機構名字</a:t>
            </a:r>
            <a:endParaRPr lang="en-US"/>
          </a:p>
        </p:txBody>
      </p:sp>
      <p:sp>
        <p:nvSpPr>
          <p:cNvPr id="45" name="Text Placeholder 29">
            <a:extLst>
              <a:ext uri="{FF2B5EF4-FFF2-40B4-BE49-F238E27FC236}">
                <a16:creationId xmlns:a16="http://schemas.microsoft.com/office/drawing/2014/main" id="{850C1187-A300-45C9-8AD9-1BCD02A97871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653977" y="1249732"/>
            <a:ext cx="3405059" cy="463042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2000" b="0" i="0">
                <a:solidFill>
                  <a:schemeClr val="tx1"/>
                </a:solidFill>
                <a:latin typeface="+mn-lt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lvl="0"/>
            <a:r>
              <a:rPr lang="en-US"/>
              <a:t>Course Code</a:t>
            </a:r>
          </a:p>
          <a:p>
            <a:pPr lvl="0"/>
            <a:endParaRPr lang="en-US"/>
          </a:p>
        </p:txBody>
      </p:sp>
      <p:sp>
        <p:nvSpPr>
          <p:cNvPr id="54" name="Text Placeholder 29">
            <a:extLst>
              <a:ext uri="{FF2B5EF4-FFF2-40B4-BE49-F238E27FC236}">
                <a16:creationId xmlns:a16="http://schemas.microsoft.com/office/drawing/2014/main" id="{78BA4E9E-9B7E-41FF-A263-6919F28CD44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3633" y="1759306"/>
            <a:ext cx="4514668" cy="40870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2000" b="1" i="0">
                <a:solidFill>
                  <a:schemeClr val="tx1"/>
                </a:solidFill>
                <a:latin typeface="+mj-lt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lvl="0"/>
            <a:r>
              <a:rPr lang="zh-TW" altLang="en-US"/>
              <a:t>活動類型</a:t>
            </a:r>
            <a:endParaRPr lang="en-US"/>
          </a:p>
        </p:txBody>
      </p:sp>
      <p:sp>
        <p:nvSpPr>
          <p:cNvPr id="56" name="Text Placeholder 29">
            <a:extLst>
              <a:ext uri="{FF2B5EF4-FFF2-40B4-BE49-F238E27FC236}">
                <a16:creationId xmlns:a16="http://schemas.microsoft.com/office/drawing/2014/main" id="{1E72E00F-0174-44E9-B8C8-2CECD066921D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890424" y="8590101"/>
            <a:ext cx="3933369" cy="1243769"/>
          </a:xfrm>
          <a:ln>
            <a:noFill/>
          </a:ln>
        </p:spPr>
        <p:txBody>
          <a:bodyPr lIns="0" tIns="0" rIns="0" bIns="0">
            <a:no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400" b="0" i="0">
                <a:solidFill>
                  <a:schemeClr val="bg1"/>
                </a:solidFill>
                <a:latin typeface="+mj-lt"/>
                <a:ea typeface="+mj-ea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/>
              <a:t>完成本課程後，學員應能：</a:t>
            </a:r>
            <a:endParaRPr lang="en-HK" altLang="zh-TW"/>
          </a:p>
          <a:p>
            <a:pPr marL="228600" marR="0" lvl="0" indent="-22860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TW" altLang="en-US"/>
              <a:t>請填寫活動預期學習成果</a:t>
            </a:r>
            <a:endParaRPr lang="en-HK" altLang="zh-TW"/>
          </a:p>
          <a:p>
            <a:pPr marL="228600" marR="0" lvl="0" indent="-22860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TW" altLang="en-US"/>
              <a:t>請填寫活動預期學習成果</a:t>
            </a:r>
            <a:endParaRPr lang="en-HK" altLang="zh-TW"/>
          </a:p>
          <a:p>
            <a:pPr marL="228600" marR="0" lvl="0" indent="-22860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TW" altLang="en-US"/>
              <a:t>請填寫活動預期學習成果</a:t>
            </a:r>
            <a:endParaRPr lang="en-HK" altLang="zh-TW"/>
          </a:p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</p:txBody>
      </p:sp>
      <p:sp>
        <p:nvSpPr>
          <p:cNvPr id="37" name="Freeform 8">
            <a:extLst>
              <a:ext uri="{FF2B5EF4-FFF2-40B4-BE49-F238E27FC236}">
                <a16:creationId xmlns:a16="http://schemas.microsoft.com/office/drawing/2014/main" id="{951E6121-9AAF-407B-89B1-DBF5ECB56A12}"/>
              </a:ext>
            </a:extLst>
          </p:cNvPr>
          <p:cNvSpPr>
            <a:spLocks/>
          </p:cNvSpPr>
          <p:nvPr/>
        </p:nvSpPr>
        <p:spPr bwMode="auto">
          <a:xfrm rot="5400000">
            <a:off x="5941176" y="9467034"/>
            <a:ext cx="1684030" cy="815196"/>
          </a:xfrm>
          <a:custGeom>
            <a:avLst/>
            <a:gdLst>
              <a:gd name="T0" fmla="+- 0 10158 8975"/>
              <a:gd name="T1" fmla="*/ T0 w 1183"/>
              <a:gd name="T2" fmla="*/ 0 h 592"/>
              <a:gd name="T3" fmla="+- 0 8975 8975"/>
              <a:gd name="T4" fmla="*/ T3 w 1183"/>
              <a:gd name="T5" fmla="*/ 0 h 592"/>
              <a:gd name="T6" fmla="+- 0 9566 8975"/>
              <a:gd name="T7" fmla="*/ T6 w 1183"/>
              <a:gd name="T8" fmla="*/ 591 h 592"/>
              <a:gd name="T9" fmla="+- 0 10158 8975"/>
              <a:gd name="T10" fmla="*/ T9 w 1183"/>
              <a:gd name="T11" fmla="*/ 0 h 59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183" h="592">
                <a:moveTo>
                  <a:pt x="1183" y="0"/>
                </a:moveTo>
                <a:lnTo>
                  <a:pt x="0" y="0"/>
                </a:lnTo>
                <a:lnTo>
                  <a:pt x="591" y="591"/>
                </a:lnTo>
                <a:lnTo>
                  <a:pt x="1183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16"/>
          </a:p>
        </p:txBody>
      </p:sp>
      <p:sp>
        <p:nvSpPr>
          <p:cNvPr id="39" name="Freeform 10">
            <a:extLst>
              <a:ext uri="{FF2B5EF4-FFF2-40B4-BE49-F238E27FC236}">
                <a16:creationId xmlns:a16="http://schemas.microsoft.com/office/drawing/2014/main" id="{B1CF07DD-3B7C-4B96-88E4-87D34EE2258B}"/>
              </a:ext>
            </a:extLst>
          </p:cNvPr>
          <p:cNvSpPr>
            <a:spLocks/>
          </p:cNvSpPr>
          <p:nvPr/>
        </p:nvSpPr>
        <p:spPr bwMode="auto">
          <a:xfrm rot="5400000">
            <a:off x="4956066" y="8675883"/>
            <a:ext cx="1235592" cy="2497917"/>
          </a:xfrm>
          <a:custGeom>
            <a:avLst/>
            <a:gdLst>
              <a:gd name="T0" fmla="+- 0 11955 9566"/>
              <a:gd name="T1" fmla="*/ T0 w 2389"/>
              <a:gd name="T2" fmla="+- 0 1786 591"/>
              <a:gd name="T3" fmla="*/ 1786 h 2389"/>
              <a:gd name="T4" fmla="+- 0 10760 9566"/>
              <a:gd name="T5" fmla="*/ T4 w 2389"/>
              <a:gd name="T6" fmla="+- 0 591 591"/>
              <a:gd name="T7" fmla="*/ 591 h 2389"/>
              <a:gd name="T8" fmla="+- 0 9566 9566"/>
              <a:gd name="T9" fmla="*/ T8 w 2389"/>
              <a:gd name="T10" fmla="+- 0 1786 591"/>
              <a:gd name="T11" fmla="*/ 1786 h 2389"/>
              <a:gd name="T12" fmla="+- 0 10760 9566"/>
              <a:gd name="T13" fmla="*/ T12 w 2389"/>
              <a:gd name="T14" fmla="+- 0 2980 591"/>
              <a:gd name="T15" fmla="*/ 2980 h 2389"/>
              <a:gd name="T16" fmla="+- 0 11955 9566"/>
              <a:gd name="T17" fmla="*/ T16 w 2389"/>
              <a:gd name="T18" fmla="+- 0 1786 591"/>
              <a:gd name="T19" fmla="*/ 1786 h 2389"/>
              <a:gd name="connsiteX0" fmla="*/ 10000 w 10000"/>
              <a:gd name="connsiteY0" fmla="*/ 5002 h 10000"/>
              <a:gd name="connsiteX1" fmla="*/ 4998 w 10000"/>
              <a:gd name="connsiteY1" fmla="*/ 0 h 10000"/>
              <a:gd name="connsiteX2" fmla="*/ 0 w 10000"/>
              <a:gd name="connsiteY2" fmla="*/ 5002 h 10000"/>
              <a:gd name="connsiteX3" fmla="*/ 4998 w 10000"/>
              <a:gd name="connsiteY3" fmla="*/ 10000 h 10000"/>
              <a:gd name="connsiteX0" fmla="*/ 4998 w 4998"/>
              <a:gd name="connsiteY0" fmla="*/ 0 h 10000"/>
              <a:gd name="connsiteX1" fmla="*/ 0 w 4998"/>
              <a:gd name="connsiteY1" fmla="*/ 5002 h 10000"/>
              <a:gd name="connsiteX2" fmla="*/ 4998 w 4998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98" h="10000">
                <a:moveTo>
                  <a:pt x="4998" y="0"/>
                </a:moveTo>
                <a:lnTo>
                  <a:pt x="0" y="5002"/>
                </a:lnTo>
                <a:lnTo>
                  <a:pt x="4998" y="10000"/>
                </a:ln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 sz="1116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10F067-E20F-4469-94B9-E56527E620F5}"/>
              </a:ext>
            </a:extLst>
          </p:cNvPr>
          <p:cNvSpPr/>
          <p:nvPr userDrawn="1"/>
        </p:nvSpPr>
        <p:spPr>
          <a:xfrm rot="18912684">
            <a:off x="5857639" y="8833455"/>
            <a:ext cx="777598" cy="7760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DACDB207-EDB0-48CE-BFD3-11EB3695AEE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0424" y="8013508"/>
            <a:ext cx="3405059" cy="384085"/>
          </a:xfrm>
        </p:spPr>
        <p:txBody>
          <a:bodyPr lIns="0" tIns="0" rIns="0" bIns="0">
            <a:noAutofit/>
          </a:bodyPr>
          <a:lstStyle>
            <a:lvl1pPr marL="0" indent="0"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i="0" kern="1200" spc="31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r>
              <a:rPr lang="zh-TW" altLang="en-US" sz="1800"/>
              <a:t>預期學習成果</a:t>
            </a:r>
            <a:endParaRPr lang="en-US" sz="1800"/>
          </a:p>
        </p:txBody>
      </p:sp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3565D1D4-8D43-6DD6-468E-A21F20586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79" y="92758"/>
            <a:ext cx="3733979" cy="9000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9D9D7BB-476A-7319-304E-B74F75CAEA6A}"/>
              </a:ext>
            </a:extLst>
          </p:cNvPr>
          <p:cNvGrpSpPr/>
          <p:nvPr userDrawn="1"/>
        </p:nvGrpSpPr>
        <p:grpSpPr>
          <a:xfrm>
            <a:off x="5750166" y="46882"/>
            <a:ext cx="2185969" cy="1058971"/>
            <a:chOff x="5750166" y="46882"/>
            <a:chExt cx="2185969" cy="1058971"/>
          </a:xfrm>
        </p:grpSpPr>
        <p:pic>
          <p:nvPicPr>
            <p:cNvPr id="6" name="Picture 5" descr="Cartoon character holding a book&#10;&#10;Description automatically generated">
              <a:extLst>
                <a:ext uri="{FF2B5EF4-FFF2-40B4-BE49-F238E27FC236}">
                  <a16:creationId xmlns:a16="http://schemas.microsoft.com/office/drawing/2014/main" id="{4FDF97DB-222F-0D25-599E-1881FA616F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6167" y="52924"/>
              <a:ext cx="495082" cy="81050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E6589A-C460-B70B-B074-51569E93DAB2}"/>
                </a:ext>
              </a:extLst>
            </p:cNvPr>
            <p:cNvSpPr txBox="1"/>
            <p:nvPr userDrawn="1"/>
          </p:nvSpPr>
          <p:spPr>
            <a:xfrm>
              <a:off x="5750166" y="823192"/>
              <a:ext cx="2185969" cy="282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200" dirty="0">
                  <a:solidFill>
                    <a:srgbClr val="4E67C8"/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齊來認識 資資、優優</a:t>
              </a:r>
              <a:endParaRPr lang="en-US" sz="1200" dirty="0">
                <a:solidFill>
                  <a:srgbClr val="4E67C8"/>
                </a:solidFill>
              </a:endParaRPr>
            </a:p>
          </p:txBody>
        </p:sp>
        <p:pic>
          <p:nvPicPr>
            <p:cNvPr id="12" name="Picture 11" descr="A cartoon character holding a ball&#10;&#10;Description automatically generated">
              <a:extLst>
                <a:ext uri="{FF2B5EF4-FFF2-40B4-BE49-F238E27FC236}">
                  <a16:creationId xmlns:a16="http://schemas.microsoft.com/office/drawing/2014/main" id="{F8A53918-97EA-5F0F-A0A7-75C037F870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3296" y="46882"/>
              <a:ext cx="533498" cy="8105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692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395047B-DA09-4A77-A12A-74354BDAB4A8}"/>
              </a:ext>
            </a:extLst>
          </p:cNvPr>
          <p:cNvGrpSpPr/>
          <p:nvPr userDrawn="1"/>
        </p:nvGrpSpPr>
        <p:grpSpPr>
          <a:xfrm>
            <a:off x="4505741" y="2588"/>
            <a:ext cx="3060288" cy="2117781"/>
            <a:chOff x="4505741" y="2588"/>
            <a:chExt cx="3060288" cy="2117781"/>
          </a:xfrm>
        </p:grpSpPr>
        <p:sp>
          <p:nvSpPr>
            <p:cNvPr id="52" name="AutoShape 24">
              <a:extLst>
                <a:ext uri="{FF2B5EF4-FFF2-40B4-BE49-F238E27FC236}">
                  <a16:creationId xmlns:a16="http://schemas.microsoft.com/office/drawing/2014/main" id="{64BD1BE4-9D03-4BCD-AE20-3BA495382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741" y="2588"/>
              <a:ext cx="2626460" cy="2117781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AEA62C08-2EDB-4E0C-8FA1-41927368D9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39569" y="846858"/>
              <a:ext cx="1315432" cy="1273511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61" name="Freeform 8">
              <a:extLst>
                <a:ext uri="{FF2B5EF4-FFF2-40B4-BE49-F238E27FC236}">
                  <a16:creationId xmlns:a16="http://schemas.microsoft.com/office/drawing/2014/main" id="{6FF96BAC-5285-41C0-8C85-B78BFF8FA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8671" y="2588"/>
              <a:ext cx="868390" cy="420714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62" name="Freeform 9">
              <a:extLst>
                <a:ext uri="{FF2B5EF4-FFF2-40B4-BE49-F238E27FC236}">
                  <a16:creationId xmlns:a16="http://schemas.microsoft.com/office/drawing/2014/main" id="{6C1777C1-18DC-46DC-80EC-4CE206DD90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77802" y="422591"/>
              <a:ext cx="1315432" cy="1273511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63" name="Freeform 10">
              <a:extLst>
                <a:ext uri="{FF2B5EF4-FFF2-40B4-BE49-F238E27FC236}">
                  <a16:creationId xmlns:a16="http://schemas.microsoft.com/office/drawing/2014/main" id="{8FBD8E12-E6E6-4069-9A42-6115A7F9D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548" y="422591"/>
              <a:ext cx="876481" cy="169777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  <a:gd name="connsiteX0" fmla="*/ 10000 w 10000"/>
                <a:gd name="connsiteY0" fmla="*/ 5002 h 10000"/>
                <a:gd name="connsiteX1" fmla="*/ 4998 w 10000"/>
                <a:gd name="connsiteY1" fmla="*/ 0 h 10000"/>
                <a:gd name="connsiteX2" fmla="*/ 0 w 10000"/>
                <a:gd name="connsiteY2" fmla="*/ 5002 h 10000"/>
                <a:gd name="connsiteX3" fmla="*/ 4998 w 10000"/>
                <a:gd name="connsiteY3" fmla="*/ 10000 h 10000"/>
                <a:gd name="connsiteX0" fmla="*/ 4998 w 4998"/>
                <a:gd name="connsiteY0" fmla="*/ 0 h 10000"/>
                <a:gd name="connsiteX1" fmla="*/ 0 w 4998"/>
                <a:gd name="connsiteY1" fmla="*/ 5002 h 10000"/>
                <a:gd name="connsiteX2" fmla="*/ 4998 w 4998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98" h="10000">
                  <a:moveTo>
                    <a:pt x="4998" y="0"/>
                  </a:moveTo>
                  <a:lnTo>
                    <a:pt x="0" y="5002"/>
                  </a:lnTo>
                  <a:lnTo>
                    <a:pt x="4998" y="10000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52D7EA0-9B5C-47B4-91FE-C810FF5766D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8688273"/>
            <a:ext cx="2120900" cy="2003540"/>
            <a:chOff x="0" y="12289"/>
            <a:chExt cx="3550" cy="3551"/>
          </a:xfrm>
        </p:grpSpPr>
        <p:sp>
          <p:nvSpPr>
            <p:cNvPr id="36" name="Freeform 9">
              <a:extLst>
                <a:ext uri="{FF2B5EF4-FFF2-40B4-BE49-F238E27FC236}">
                  <a16:creationId xmlns:a16="http://schemas.microsoft.com/office/drawing/2014/main" id="{4B5AB756-2BFD-4743-85CC-9541DCD3E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1A31412D-1741-452B-8F77-2F0254978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742F276C-1D18-4E51-8082-02EDFDA76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</p:grpSp>
      <p:sp>
        <p:nvSpPr>
          <p:cNvPr id="48" name="Title 1">
            <a:extLst>
              <a:ext uri="{FF2B5EF4-FFF2-40B4-BE49-F238E27FC236}">
                <a16:creationId xmlns:a16="http://schemas.microsoft.com/office/drawing/2014/main" id="{0ED19552-F90D-4691-83AF-570D1DF64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2748331" y="9996662"/>
            <a:ext cx="845456" cy="31617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Char char="◆"/>
            </a:pPr>
            <a:r>
              <a:rPr lang="zh-TW" altLang="en-US" sz="1800" b="1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j-lt"/>
                <a:ea typeface="+mj-ea"/>
                <a:cs typeface="+mj-cs"/>
              </a:rPr>
              <a:t>查詢</a:t>
            </a:r>
            <a:endParaRPr lang="en-US" sz="1800" b="1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j-lt"/>
              <a:ea typeface="+mj-ea"/>
              <a:cs typeface="+mj-cs"/>
            </a:endParaRP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6C0F40D8-2682-403C-8960-A95491DB1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55797" y="10081226"/>
            <a:ext cx="193661" cy="193661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9B995F13-3363-464F-AFEF-E1695CF5C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9754" y="10081453"/>
            <a:ext cx="257608" cy="193206"/>
          </a:xfrm>
          <a:prstGeom prst="rect">
            <a:avLst/>
          </a:prstGeom>
        </p:spPr>
      </p:pic>
      <p:sp>
        <p:nvSpPr>
          <p:cNvPr id="67" name="Title 1">
            <a:extLst>
              <a:ext uri="{FF2B5EF4-FFF2-40B4-BE49-F238E27FC236}">
                <a16:creationId xmlns:a16="http://schemas.microsoft.com/office/drawing/2014/main" id="{E46488C9-08A5-4A42-9BF2-3B486D3B6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4016472" y="9951028"/>
            <a:ext cx="845456" cy="31617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None/>
            </a:pPr>
            <a:r>
              <a:rPr lang="en-HK" sz="1200" b="0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j-ea"/>
                <a:cs typeface="+mj-cs"/>
              </a:rPr>
              <a:t>3940 0101</a:t>
            </a:r>
            <a:endParaRPr lang="en-US" sz="1200" b="0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n-lt"/>
              <a:ea typeface="+mj-ea"/>
              <a:cs typeface="+mj-cs"/>
            </a:endParaRPr>
          </a:p>
        </p:txBody>
      </p:sp>
      <p:sp>
        <p:nvSpPr>
          <p:cNvPr id="68" name="Title 1">
            <a:extLst>
              <a:ext uri="{FF2B5EF4-FFF2-40B4-BE49-F238E27FC236}">
                <a16:creationId xmlns:a16="http://schemas.microsoft.com/office/drawing/2014/main" id="{FC224192-DA6F-48F8-A85C-E0530093E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310640" y="9950336"/>
            <a:ext cx="1816421" cy="31617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None/>
            </a:pPr>
            <a:r>
              <a:rPr lang="en-HK" sz="1200" b="0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j-ea"/>
                <a:cs typeface="+mj-cs"/>
              </a:rPr>
              <a:t>programme@hkage.org.hk</a:t>
            </a:r>
            <a:endParaRPr lang="en-US" sz="1200" b="0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n-lt"/>
              <a:ea typeface="+mj-ea"/>
              <a:cs typeface="+mj-cs"/>
            </a:endParaRPr>
          </a:p>
        </p:txBody>
      </p:sp>
      <p:sp>
        <p:nvSpPr>
          <p:cNvPr id="23" name="Text Placeholder 29">
            <a:extLst>
              <a:ext uri="{FF2B5EF4-FFF2-40B4-BE49-F238E27FC236}">
                <a16:creationId xmlns:a16="http://schemas.microsoft.com/office/drawing/2014/main" id="{6A6F0825-5244-4E29-8C3F-23AC935F3B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312" y="1614666"/>
            <a:ext cx="6346518" cy="1213949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Course introduction</a:t>
            </a:r>
          </a:p>
        </p:txBody>
      </p: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F25EDF0D-184C-4EA9-A404-F0E721700FE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28313" y="5251998"/>
            <a:ext cx="2686272" cy="1599360"/>
          </a:xfrm>
          <a:ln>
            <a:noFill/>
          </a:ln>
        </p:spPr>
        <p:txBody>
          <a:bodyPr lIns="0" tIns="0" rIns="0" bIns="0">
            <a:noAutofit/>
          </a:bodyPr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1200">
                <a:latin typeface="+mn-lt"/>
                <a:ea typeface="+mn-ea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/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1FF76F01-EB15-4B8A-BD4A-6EDE35F4ADB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28313" y="3451581"/>
            <a:ext cx="6346518" cy="1213949"/>
          </a:xfrm>
          <a:ln>
            <a:noFill/>
          </a:ln>
        </p:spPr>
        <p:txBody>
          <a:bodyPr lIns="0" tIns="0" rIns="0" bIns="0">
            <a:noAutofit/>
          </a:bodyPr>
          <a:lstStyle>
            <a:lvl1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 sz="1200" b="0" i="0">
                <a:solidFill>
                  <a:schemeClr val="bg1"/>
                </a:solidFill>
                <a:latin typeface="+mn-lt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Time Table</a:t>
            </a:r>
          </a:p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BEDB5174-F4D4-434A-8D7D-5572839050E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88558" y="5251998"/>
            <a:ext cx="2686272" cy="1599360"/>
          </a:xfrm>
          <a:ln>
            <a:noFill/>
          </a:ln>
        </p:spPr>
        <p:txBody>
          <a:bodyPr lIns="0" tIns="0" rIns="0" bIns="0">
            <a:noAutofit/>
          </a:bodyPr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1200">
                <a:latin typeface="+mn-lt"/>
                <a:ea typeface="+mn-ea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/>
          </a:p>
        </p:txBody>
      </p: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C4177694-8762-4D5C-91D1-4F2C58B8035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28313" y="7489337"/>
            <a:ext cx="2686272" cy="1599360"/>
          </a:xfrm>
          <a:ln>
            <a:noFill/>
          </a:ln>
        </p:spPr>
        <p:txBody>
          <a:bodyPr lIns="0" tIns="0" rIns="0" bIns="0">
            <a:noAutofit/>
          </a:bodyPr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1200">
                <a:latin typeface="+mn-lt"/>
                <a:ea typeface="+mn-ea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/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C446F551-F95E-4B09-A8CE-7638D466933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388558" y="7489337"/>
            <a:ext cx="2686272" cy="1599360"/>
          </a:xfrm>
          <a:ln>
            <a:noFill/>
          </a:ln>
        </p:spPr>
        <p:txBody>
          <a:bodyPr lIns="0" tIns="0" rIns="0" bIns="0">
            <a:noAutofit/>
          </a:bodyPr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 sz="1200">
                <a:latin typeface="+mn-lt"/>
                <a:ea typeface="+mn-ea"/>
              </a:defRPr>
            </a:lvl1pPr>
            <a:lvl2pPr>
              <a:defRPr sz="2480"/>
            </a:lvl2pPr>
            <a:lvl3pPr>
              <a:defRPr sz="2480"/>
            </a:lvl3pPr>
            <a:lvl4pPr>
              <a:defRPr sz="2480"/>
            </a:lvl4pPr>
            <a:lvl5pPr>
              <a:defRPr sz="2480"/>
            </a:lvl5pPr>
          </a:lstStyle>
          <a:p>
            <a:pPr marL="0" marR="0" lvl="0" indent="0" algn="l" defTabSz="566987" rtl="0" eaLnBrk="1" fontAlgn="auto" latinLnBrk="0" hangingPunct="1">
              <a:lnSpc>
                <a:spcPct val="100000"/>
              </a:lnSpc>
              <a:spcBef>
                <a:spcPts val="62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4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852D7EA0-9B5C-47B4-91FE-C810FF5766D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8688273"/>
            <a:ext cx="2120900" cy="2003540"/>
            <a:chOff x="0" y="12289"/>
            <a:chExt cx="3550" cy="3551"/>
          </a:xfrm>
        </p:grpSpPr>
        <p:sp>
          <p:nvSpPr>
            <p:cNvPr id="36" name="Freeform 9">
              <a:extLst>
                <a:ext uri="{FF2B5EF4-FFF2-40B4-BE49-F238E27FC236}">
                  <a16:creationId xmlns:a16="http://schemas.microsoft.com/office/drawing/2014/main" id="{4B5AB756-2BFD-4743-85CC-9541DCD3E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1A31412D-1741-452B-8F77-2F0254978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742F276C-1D18-4E51-8082-02EDFDA76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EB11782-1F76-401E-BEBC-444092B7C012}"/>
              </a:ext>
            </a:extLst>
          </p:cNvPr>
          <p:cNvGrpSpPr/>
          <p:nvPr userDrawn="1"/>
        </p:nvGrpSpPr>
        <p:grpSpPr>
          <a:xfrm>
            <a:off x="4505741" y="2588"/>
            <a:ext cx="3060288" cy="2117781"/>
            <a:chOff x="4505741" y="2588"/>
            <a:chExt cx="3060288" cy="2117781"/>
          </a:xfrm>
        </p:grpSpPr>
        <p:sp>
          <p:nvSpPr>
            <p:cNvPr id="13" name="AutoShape 24">
              <a:extLst>
                <a:ext uri="{FF2B5EF4-FFF2-40B4-BE49-F238E27FC236}">
                  <a16:creationId xmlns:a16="http://schemas.microsoft.com/office/drawing/2014/main" id="{8DC79D4E-8F89-41B0-B9A6-EC2E216DA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741" y="2588"/>
              <a:ext cx="2626460" cy="2117781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98A92D1-C8BA-4FA9-B334-69C9642558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39569" y="846858"/>
              <a:ext cx="1315432" cy="1273511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E75EE15-7620-46B6-BB29-E47D96F90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8671" y="2588"/>
              <a:ext cx="868390" cy="420714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7261394-5A0D-4628-B183-28FAD8B2E3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77802" y="422591"/>
              <a:ext cx="1315432" cy="1273511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27F6524-A808-4B11-BE11-022BA8FC2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9548" y="422591"/>
              <a:ext cx="876481" cy="169777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  <a:gd name="connsiteX0" fmla="*/ 10000 w 10000"/>
                <a:gd name="connsiteY0" fmla="*/ 5002 h 10000"/>
                <a:gd name="connsiteX1" fmla="*/ 4998 w 10000"/>
                <a:gd name="connsiteY1" fmla="*/ 0 h 10000"/>
                <a:gd name="connsiteX2" fmla="*/ 0 w 10000"/>
                <a:gd name="connsiteY2" fmla="*/ 5002 h 10000"/>
                <a:gd name="connsiteX3" fmla="*/ 4998 w 10000"/>
                <a:gd name="connsiteY3" fmla="*/ 10000 h 10000"/>
                <a:gd name="connsiteX0" fmla="*/ 4998 w 4998"/>
                <a:gd name="connsiteY0" fmla="*/ 0 h 10000"/>
                <a:gd name="connsiteX1" fmla="*/ 0 w 4998"/>
                <a:gd name="connsiteY1" fmla="*/ 5002 h 10000"/>
                <a:gd name="connsiteX2" fmla="*/ 4998 w 4998"/>
                <a:gd name="connsiteY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98" h="10000">
                  <a:moveTo>
                    <a:pt x="4998" y="0"/>
                  </a:moveTo>
                  <a:lnTo>
                    <a:pt x="0" y="5002"/>
                  </a:lnTo>
                  <a:lnTo>
                    <a:pt x="4998" y="10000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16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737C17AF-3E05-48CF-9D91-4AC116D35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2748331" y="9996662"/>
            <a:ext cx="845456" cy="31617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Char char="◆"/>
            </a:pPr>
            <a:r>
              <a:rPr lang="zh-TW" altLang="en-US" sz="1800" b="1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j-lt"/>
                <a:ea typeface="+mj-ea"/>
                <a:cs typeface="+mj-cs"/>
              </a:rPr>
              <a:t>查詢</a:t>
            </a:r>
            <a:endParaRPr lang="en-US" sz="1800" b="1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j-lt"/>
              <a:ea typeface="+mj-ea"/>
              <a:cs typeface="+mj-cs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0A677B63-E5A2-492A-AC59-2A67F049E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55797" y="10081226"/>
            <a:ext cx="193661" cy="193661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2CAA211D-1DA5-4A03-81A1-6ACD11F32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9754" y="10081453"/>
            <a:ext cx="257608" cy="193206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D03BF6D8-EB68-43FF-82E0-D5D66A4A2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4016472" y="9951028"/>
            <a:ext cx="845456" cy="31617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None/>
            </a:pPr>
            <a:r>
              <a:rPr lang="en-HK" sz="1200" b="0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j-ea"/>
                <a:cs typeface="+mj-cs"/>
              </a:rPr>
              <a:t>3940 0101</a:t>
            </a:r>
            <a:endParaRPr lang="en-US" sz="1200" b="0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n-lt"/>
              <a:ea typeface="+mj-ea"/>
              <a:cs typeface="+mj-cs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88F60A56-6B8C-44C3-BF6C-BC519785C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310640" y="9950336"/>
            <a:ext cx="1816421" cy="31617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None/>
            </a:pPr>
            <a:r>
              <a:rPr lang="en-HK" sz="1200" b="0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j-ea"/>
                <a:cs typeface="+mj-cs"/>
              </a:rPr>
              <a:t>programme@hkage.org.hk</a:t>
            </a:r>
            <a:endParaRPr lang="en-US" sz="1200" b="0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72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DD3CA6-F206-4196-8E8C-E7AEABB53414}"/>
              </a:ext>
            </a:extLst>
          </p:cNvPr>
          <p:cNvSpPr/>
          <p:nvPr userDrawn="1"/>
        </p:nvSpPr>
        <p:spPr>
          <a:xfrm>
            <a:off x="0" y="0"/>
            <a:ext cx="7559675" cy="120038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40" y="2846200"/>
            <a:ext cx="6903485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41" y="1410754"/>
            <a:ext cx="6903486" cy="1225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55270" y="9872110"/>
            <a:ext cx="814240" cy="3860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82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July 18, 2025</a:t>
            </a:fld>
            <a:endParaRPr lang="en-US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6848" y="9872110"/>
            <a:ext cx="928423" cy="3860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82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2412" y="9872110"/>
            <a:ext cx="324436" cy="38609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82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701" r:id="rId2"/>
    <p:sldLayoutId id="2147483700" r:id="rId3"/>
  </p:sldLayoutIdLst>
  <p:hf hdr="0"/>
  <p:txStyles>
    <p:titleStyle>
      <a:lvl1pPr algn="l" defTabSz="566987" rtl="0" eaLnBrk="1" latinLnBrk="0" hangingPunct="1">
        <a:lnSpc>
          <a:spcPct val="90000"/>
        </a:lnSpc>
        <a:spcBef>
          <a:spcPct val="0"/>
        </a:spcBef>
        <a:buNone/>
        <a:defRPr sz="2728" b="1" i="0" kern="1200" spc="62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41747" indent="-141747" algn="l" defTabSz="56698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425240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708733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992227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1275721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1559214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707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201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694" indent="-141747" algn="l" defTabSz="56698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494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987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480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974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467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961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455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7948" algn="l" defTabSz="56698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149" userDrawn="1">
          <p15:clr>
            <a:srgbClr val="547EBF"/>
          </p15:clr>
        </p15:guide>
        <p15:guide id="4" orient="horz" pos="374" userDrawn="1">
          <p15:clr>
            <a:srgbClr val="547EBF"/>
          </p15:clr>
        </p15:guide>
        <p15:guide id="5" pos="4613" userDrawn="1">
          <p15:clr>
            <a:srgbClr val="547EBF"/>
          </p15:clr>
        </p15:guide>
        <p15:guide id="6" orient="horz" pos="6361" userDrawn="1">
          <p15:clr>
            <a:srgbClr val="547EBF"/>
          </p15:clr>
        </p15:guide>
        <p15:guide id="7" pos="372" userDrawn="1">
          <p15:clr>
            <a:srgbClr val="547EBF"/>
          </p15:clr>
        </p15:guide>
        <p15:guide id="8" pos="2307" userDrawn="1">
          <p15:clr>
            <a:srgbClr val="547EBF"/>
          </p15:clr>
        </p15:guide>
        <p15:guide id="9" pos="1310" userDrawn="1">
          <p15:clr>
            <a:srgbClr val="547EBF"/>
          </p15:clr>
        </p15:guide>
        <p15:guide id="10" pos="1146" userDrawn="1">
          <p15:clr>
            <a:srgbClr val="547EBF"/>
          </p15:clr>
        </p15:guide>
        <p15:guide id="11" pos="3452" userDrawn="1">
          <p15:clr>
            <a:srgbClr val="547EBF"/>
          </p15:clr>
        </p15:guide>
        <p15:guide id="12" pos="3616" userDrawn="1">
          <p15:clr>
            <a:srgbClr val="547EBF"/>
          </p15:clr>
        </p15:guide>
        <p15:guide id="13" pos="3080" userDrawn="1">
          <p15:clr>
            <a:srgbClr val="9FCC3B"/>
          </p15:clr>
        </p15:guide>
        <p15:guide id="14" pos="3229" userDrawn="1">
          <p15:clr>
            <a:srgbClr val="9FCC3B"/>
          </p15:clr>
        </p15:guide>
        <p15:guide id="15" pos="1682" userDrawn="1">
          <p15:clr>
            <a:srgbClr val="9FCC3B"/>
          </p15:clr>
        </p15:guide>
        <p15:guide id="16" pos="1533" userDrawn="1">
          <p15:clr>
            <a:srgbClr val="9FCC3B"/>
          </p15:clr>
        </p15:guide>
        <p15:guide id="17" pos="244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kage.edu.hk/articles/token-system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fingerprint with text&#10;&#10;AI-generated content may be incorrect.">
            <a:extLst>
              <a:ext uri="{FF2B5EF4-FFF2-40B4-BE49-F238E27FC236}">
                <a16:creationId xmlns:a16="http://schemas.microsoft.com/office/drawing/2014/main" id="{62C7D1D8-BBFA-92E6-EA92-4C508CD66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72" y="4542937"/>
            <a:ext cx="6773283" cy="301509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24B18DE-609D-44DA-A722-D6CA6EC21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549" y="1939171"/>
            <a:ext cx="7408600" cy="1624349"/>
          </a:xfrm>
        </p:spPr>
        <p:txBody>
          <a:bodyPr/>
          <a:lstStyle/>
          <a:p>
            <a:r>
              <a:rPr lang="zh-TW" altLang="en-US" sz="4800" dirty="0"/>
              <a:t>解鎖法證生物醫學科學</a:t>
            </a:r>
            <a:endParaRPr lang="en-HK" sz="4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AD15E-D8A2-42C4-9412-F2CC25C061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9774" y="4054415"/>
            <a:ext cx="4008459" cy="792890"/>
          </a:xfrm>
        </p:spPr>
        <p:txBody>
          <a:bodyPr/>
          <a:lstStyle/>
          <a:p>
            <a:r>
              <a:rPr lang="zh-TW" altLang="en-US" dirty="0"/>
              <a:t>東華學院講師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CFE3B-FF5A-4A50-94A3-9D16F16696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A2FOR002W</a:t>
            </a:r>
            <a:endParaRPr lang="en-H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151A65-3A82-4169-BA8E-94109C8408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549" y="2250507"/>
            <a:ext cx="3405059" cy="408705"/>
          </a:xfrm>
        </p:spPr>
        <p:txBody>
          <a:bodyPr/>
          <a:lstStyle/>
          <a:p>
            <a:r>
              <a:rPr lang="zh-TW" altLang="en-US" dirty="0"/>
              <a:t>鑑證科學工作坊（程度二）：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CA816B5-AE69-48B5-9F18-0CA348AA60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0424" y="8590101"/>
            <a:ext cx="5329401" cy="1243769"/>
          </a:xfrm>
        </p:spPr>
        <p:txBody>
          <a:bodyPr/>
          <a:lstStyle/>
          <a:p>
            <a:pPr marL="0" lvl="0" indent="0">
              <a:buNone/>
              <a:defRPr/>
            </a:pPr>
            <a:r>
              <a:rPr lang="zh-TW" altLang="en-US" dirty="0"/>
              <a:t>完成本資優課程後，資優生應能：</a:t>
            </a:r>
            <a:endParaRPr lang="en-HK" altLang="zh-TW" dirty="0"/>
          </a:p>
          <a:p>
            <a:r>
              <a:rPr lang="zh-TW" altLang="en-US" dirty="0"/>
              <a:t>知道鑑證工作流程中確保事實準確反映的關鍵原則；</a:t>
            </a:r>
          </a:p>
          <a:p>
            <a:r>
              <a:rPr lang="zh-TW" altLang="en-US" dirty="0"/>
              <a:t>認識鑑證科學中誠信及職業道德的重要性；</a:t>
            </a:r>
          </a:p>
          <a:p>
            <a:r>
              <a:rPr lang="zh-TW" altLang="en-US" dirty="0"/>
              <a:t>激發學生對追求鑑證科學知識的興趣。</a:t>
            </a:r>
            <a:br>
              <a:rPr lang="zh-TW" altLang="en-US" dirty="0"/>
            </a:br>
            <a:endParaRPr lang="en-HK" altLang="zh-TW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79E8A7-B3E9-468C-8195-98BEE6E9E9E6}"/>
              </a:ext>
            </a:extLst>
          </p:cNvPr>
          <p:cNvSpPr/>
          <p:nvPr/>
        </p:nvSpPr>
        <p:spPr>
          <a:xfrm rot="2700000">
            <a:off x="4610389" y="6587706"/>
            <a:ext cx="2045021" cy="20451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71DF13AB-A42E-4322-AD7F-C68625C78EA4}"/>
              </a:ext>
            </a:extLst>
          </p:cNvPr>
          <p:cNvSpPr txBox="1">
            <a:spLocks/>
          </p:cNvSpPr>
          <p:nvPr/>
        </p:nvSpPr>
        <p:spPr>
          <a:xfrm>
            <a:off x="4569183" y="7042998"/>
            <a:ext cx="2127432" cy="74125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 defTabSz="566987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25240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08733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9222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7572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55921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70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20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69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HK" altLang="zh-TW" dirty="0"/>
              <a:t>2025</a:t>
            </a:r>
            <a:r>
              <a:rPr lang="zh-TW" altLang="en-US" dirty="0"/>
              <a:t>年</a:t>
            </a:r>
            <a:r>
              <a:rPr lang="en-HK" altLang="zh-TW" dirty="0"/>
              <a:t>7</a:t>
            </a:r>
            <a:r>
              <a:rPr lang="zh-TW" altLang="en-US" dirty="0"/>
              <a:t>月</a:t>
            </a:r>
            <a:r>
              <a:rPr lang="en-HK" altLang="zh-TW" dirty="0"/>
              <a:t>30</a:t>
            </a:r>
            <a:r>
              <a:rPr lang="zh-TW" altLang="en-US" dirty="0"/>
              <a:t>日</a:t>
            </a:r>
            <a:endParaRPr lang="en-HK" altLang="zh-TW" dirty="0"/>
          </a:p>
          <a:p>
            <a:r>
              <a:rPr lang="zh-TW" altLang="en-US" dirty="0"/>
              <a:t>正午</a:t>
            </a:r>
            <a:r>
              <a:rPr lang="en-HK" altLang="zh-TW" dirty="0"/>
              <a:t>12</a:t>
            </a:r>
            <a:r>
              <a:rPr lang="zh-TW" altLang="en-US" dirty="0"/>
              <a:t>時截止報名</a:t>
            </a:r>
            <a:endParaRPr lang="en-US" altLang="zh-TW" dirty="0"/>
          </a:p>
          <a:p>
            <a:endParaRPr lang="en-HK" altLang="zh-TW" dirty="0">
              <a:highlight>
                <a:srgbClr val="FFFF00"/>
              </a:highlight>
            </a:endParaRPr>
          </a:p>
          <a:p>
            <a:r>
              <a:rPr lang="en-HK" altLang="zh-TW" dirty="0">
                <a:highlight>
                  <a:srgbClr val="FFFFFF"/>
                </a:highlight>
              </a:rPr>
              <a:t>2025</a:t>
            </a:r>
            <a:r>
              <a:rPr lang="zh-TW" altLang="en-US" dirty="0">
                <a:highlight>
                  <a:srgbClr val="FFFFFF"/>
                </a:highlight>
              </a:rPr>
              <a:t>年</a:t>
            </a:r>
            <a:r>
              <a:rPr lang="en-HK" altLang="zh-TW" dirty="0">
                <a:highlight>
                  <a:srgbClr val="FFFFFF"/>
                </a:highlight>
              </a:rPr>
              <a:t>8</a:t>
            </a:r>
            <a:r>
              <a:rPr lang="zh-TW" altLang="en-US" dirty="0">
                <a:highlight>
                  <a:srgbClr val="FFFFFF"/>
                </a:highlight>
              </a:rPr>
              <a:t>月</a:t>
            </a:r>
            <a:r>
              <a:rPr lang="en-HK" altLang="zh-TW" dirty="0">
                <a:highlight>
                  <a:srgbClr val="FFFFFF"/>
                </a:highlight>
              </a:rPr>
              <a:t>4</a:t>
            </a:r>
            <a:r>
              <a:rPr lang="zh-TW" altLang="en-US" dirty="0">
                <a:highlight>
                  <a:srgbClr val="FFFFFF"/>
                </a:highlight>
              </a:rPr>
              <a:t>日</a:t>
            </a:r>
            <a:endParaRPr lang="en-HK" altLang="zh-TW" dirty="0">
              <a:highlight>
                <a:srgbClr val="FFFFFF"/>
              </a:highlight>
            </a:endParaRPr>
          </a:p>
          <a:p>
            <a:r>
              <a:rPr lang="zh-TW" altLang="en-US" dirty="0"/>
              <a:t>報名結果發布</a:t>
            </a: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C1D36A-725F-48C5-9DCD-CCB8FEC5B101}"/>
              </a:ext>
            </a:extLst>
          </p:cNvPr>
          <p:cNvCxnSpPr>
            <a:cxnSpLocks/>
          </p:cNvCxnSpPr>
          <p:nvPr/>
        </p:nvCxnSpPr>
        <p:spPr>
          <a:xfrm>
            <a:off x="348174" y="3667413"/>
            <a:ext cx="4514668" cy="1289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9257A960-A452-449B-B487-A6C886755AAF}"/>
              </a:ext>
            </a:extLst>
          </p:cNvPr>
          <p:cNvSpPr txBox="1">
            <a:spLocks/>
          </p:cNvSpPr>
          <p:nvPr/>
        </p:nvSpPr>
        <p:spPr>
          <a:xfrm>
            <a:off x="4108307" y="10334738"/>
            <a:ext cx="2857501" cy="1382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 defTabSz="566987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None/>
              <a:defRPr sz="1400" b="0" i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25240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08733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9222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7572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55921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70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20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69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zh-TW" altLang="en-US" sz="800"/>
              <a:t>如學員於截止報名日期後取消報名，其代幣將不獲退還</a:t>
            </a:r>
            <a:r>
              <a:rPr lang="zh-TW" altLang="en-US" sz="900"/>
              <a:t>。</a:t>
            </a:r>
            <a:endParaRPr lang="en-US" sz="90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3765FB5-E0D3-4ADD-95B4-75A52CC9CDAE}"/>
              </a:ext>
            </a:extLst>
          </p:cNvPr>
          <p:cNvSpPr txBox="1">
            <a:spLocks/>
          </p:cNvSpPr>
          <p:nvPr/>
        </p:nvSpPr>
        <p:spPr>
          <a:xfrm>
            <a:off x="886591" y="7923327"/>
            <a:ext cx="3063973" cy="46441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1800"/>
              <a:t>預期學習成果</a:t>
            </a:r>
            <a:endParaRPr lang="en-US" sz="18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DA851B-53D3-4F5A-9354-E51EA9352389}"/>
              </a:ext>
            </a:extLst>
          </p:cNvPr>
          <p:cNvCxnSpPr>
            <a:cxnSpLocks/>
          </p:cNvCxnSpPr>
          <p:nvPr/>
        </p:nvCxnSpPr>
        <p:spPr>
          <a:xfrm>
            <a:off x="890424" y="8461653"/>
            <a:ext cx="1606317" cy="0"/>
          </a:xfrm>
          <a:prstGeom prst="line">
            <a:avLst/>
          </a:prstGeom>
          <a:ln w="10160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157219-E993-4EC1-A12D-CD36A7D57C54}"/>
              </a:ext>
            </a:extLst>
          </p:cNvPr>
          <p:cNvSpPr txBox="1">
            <a:spLocks/>
          </p:cNvSpPr>
          <p:nvPr/>
        </p:nvSpPr>
        <p:spPr>
          <a:xfrm>
            <a:off x="3653976" y="1524871"/>
            <a:ext cx="3405059" cy="46304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566987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5240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08733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9222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7572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55921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70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20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69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HK" altLang="zh-TW" sz="1200" dirty="0">
                <a:solidFill>
                  <a:schemeClr val="accent6"/>
                </a:solidFill>
              </a:rPr>
              <a:t>(</a:t>
            </a:r>
            <a:r>
              <a:rPr lang="zh-TW" altLang="en-US" sz="1200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代幣課程</a:t>
            </a:r>
            <a:r>
              <a:rPr lang="en-HK" altLang="zh-TW" sz="1200" dirty="0">
                <a:solidFill>
                  <a:schemeClr val="accent6"/>
                </a:solidFill>
              </a:rPr>
              <a:t>)</a:t>
            </a:r>
            <a:endParaRPr lang="en-HK" sz="1200" dirty="0">
              <a:solidFill>
                <a:schemeClr val="accent6"/>
              </a:solidFill>
            </a:endParaRP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235FB31F-B932-0140-D28C-375CDE17A34C}"/>
              </a:ext>
            </a:extLst>
          </p:cNvPr>
          <p:cNvSpPr txBox="1">
            <a:spLocks/>
          </p:cNvSpPr>
          <p:nvPr/>
        </p:nvSpPr>
        <p:spPr>
          <a:xfrm>
            <a:off x="599773" y="1811402"/>
            <a:ext cx="3405059" cy="40870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566987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25240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08733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9222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7572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248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55921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707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201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694" indent="-141747" algn="l" defTabSz="566987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>
                <a:solidFill>
                  <a:schemeClr val="accent1">
                    <a:lumMod val="75000"/>
                  </a:schemeClr>
                </a:solidFill>
              </a:rPr>
              <a:t>［資優課程］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955C754-0CF6-E5D1-3BC2-BE108AFD9CE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7526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38">
            <a:extLst>
              <a:ext uri="{FF2B5EF4-FFF2-40B4-BE49-F238E27FC236}">
                <a16:creationId xmlns:a16="http://schemas.microsoft.com/office/drawing/2014/main" id="{64D50A62-7740-421D-ABCD-27D01A37B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914144"/>
              </p:ext>
            </p:extLst>
          </p:nvPr>
        </p:nvGraphicFramePr>
        <p:xfrm>
          <a:off x="695327" y="3391670"/>
          <a:ext cx="6411114" cy="133453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73255">
                  <a:extLst>
                    <a:ext uri="{9D8B030D-6E8A-4147-A177-3AD203B41FA5}">
                      <a16:colId xmlns:a16="http://schemas.microsoft.com/office/drawing/2014/main" val="2522095262"/>
                    </a:ext>
                  </a:extLst>
                </a:gridCol>
                <a:gridCol w="1805560">
                  <a:extLst>
                    <a:ext uri="{9D8B030D-6E8A-4147-A177-3AD203B41FA5}">
                      <a16:colId xmlns:a16="http://schemas.microsoft.com/office/drawing/2014/main" val="395913963"/>
                    </a:ext>
                  </a:extLst>
                </a:gridCol>
                <a:gridCol w="1786474">
                  <a:extLst>
                    <a:ext uri="{9D8B030D-6E8A-4147-A177-3AD203B41FA5}">
                      <a16:colId xmlns:a16="http://schemas.microsoft.com/office/drawing/2014/main" val="1268122157"/>
                    </a:ext>
                  </a:extLst>
                </a:gridCol>
                <a:gridCol w="2045825">
                  <a:extLst>
                    <a:ext uri="{9D8B030D-6E8A-4147-A177-3AD203B41FA5}">
                      <a16:colId xmlns:a16="http://schemas.microsoft.com/office/drawing/2014/main" val="4047311055"/>
                    </a:ext>
                  </a:extLst>
                </a:gridCol>
              </a:tblGrid>
              <a:tr h="227093">
                <a:tc>
                  <a:txBody>
                    <a:bodyPr/>
                    <a:lstStyle/>
                    <a:p>
                      <a:pPr marL="0" algn="ctr" defTabSz="566987" rtl="0" eaLnBrk="1" latinLnBrk="0" hangingPunct="1"/>
                      <a:r>
                        <a:rPr lang="zh-TW" altLang="en-US" sz="12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課節</a:t>
                      </a:r>
                      <a:endParaRPr lang="en-HK" sz="120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>
                          <a:solidFill>
                            <a:schemeClr val="bg1"/>
                          </a:solidFill>
                        </a:rPr>
                        <a:t>日期</a:t>
                      </a:r>
                      <a:endParaRPr lang="en-HK" sz="120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>
                          <a:solidFill>
                            <a:schemeClr val="bg1"/>
                          </a:solidFill>
                        </a:rPr>
                        <a:t>時間</a:t>
                      </a:r>
                      <a:endParaRPr lang="en-HK" sz="120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>
                          <a:solidFill>
                            <a:schemeClr val="bg1"/>
                          </a:solidFill>
                        </a:rPr>
                        <a:t>地點</a:t>
                      </a:r>
                      <a:endParaRPr lang="en-HK" sz="120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2080447"/>
                  </a:ext>
                </a:extLst>
              </a:tr>
              <a:tr h="1060214">
                <a:tc>
                  <a:txBody>
                    <a:bodyPr/>
                    <a:lstStyle/>
                    <a:p>
                      <a:pPr algn="ctr"/>
                      <a:r>
                        <a:rPr lang="en-HK" sz="12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solidFill>
                            <a:schemeClr val="bg1"/>
                          </a:solidFill>
                        </a:rPr>
                        <a:t>2025</a:t>
                      </a:r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年</a:t>
                      </a:r>
                      <a:r>
                        <a:rPr lang="en-HK" altLang="zh-TW" sz="1200" dirty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月</a:t>
                      </a:r>
                      <a:r>
                        <a:rPr lang="en-US" altLang="zh-TW" sz="1200" dirty="0">
                          <a:solidFill>
                            <a:schemeClr val="bg1"/>
                          </a:solidFill>
                        </a:rPr>
                        <a:t>18</a:t>
                      </a:r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日（星期一）</a:t>
                      </a:r>
                      <a:endParaRPr lang="en-HK" sz="12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strike="sngStrike" dirty="0">
                          <a:solidFill>
                            <a:srgbClr val="FF0000"/>
                          </a:solidFill>
                        </a:rPr>
                        <a:t>上午</a:t>
                      </a:r>
                      <a:r>
                        <a:rPr lang="en-HK" altLang="zh-TW" sz="1200" strike="sngStrike" dirty="0">
                          <a:solidFill>
                            <a:srgbClr val="FF0000"/>
                          </a:solidFill>
                        </a:rPr>
                        <a:t>9:00</a:t>
                      </a:r>
                      <a:r>
                        <a:rPr lang="en-US" altLang="zh-TW" sz="1200" strike="sngStrike" dirty="0">
                          <a:solidFill>
                            <a:srgbClr val="FF0000"/>
                          </a:solidFill>
                        </a:rPr>
                        <a:t> – </a:t>
                      </a:r>
                      <a:r>
                        <a:rPr lang="zh-TW" altLang="en-US" sz="1200" strike="sngStrike" dirty="0">
                          <a:solidFill>
                            <a:srgbClr val="FF0000"/>
                          </a:solidFill>
                        </a:rPr>
                        <a:t>中午</a:t>
                      </a:r>
                      <a:r>
                        <a:rPr lang="en-HK" altLang="zh-TW" sz="1200" strike="sngStrike" dirty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en-US" altLang="zh-TW" sz="1200" strike="sngStrike" dirty="0">
                          <a:solidFill>
                            <a:srgbClr val="FF0000"/>
                          </a:solidFill>
                        </a:rPr>
                        <a:t>:00</a:t>
                      </a:r>
                    </a:p>
                    <a:p>
                      <a:pPr marL="0" marR="0" lvl="0" indent="0" algn="ctr" defTabSz="566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上午</a:t>
                      </a:r>
                      <a:r>
                        <a:rPr lang="en-HK" altLang="zh-TW" sz="120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10:00</a:t>
                      </a:r>
                      <a:r>
                        <a:rPr lang="en-US" altLang="zh-TW" sz="120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 – </a:t>
                      </a:r>
                      <a:r>
                        <a:rPr lang="zh-TW" altLang="en-US" sz="120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下午</a:t>
                      </a:r>
                      <a:r>
                        <a:rPr lang="en-HK" altLang="zh-TW" sz="120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12</a:t>
                      </a:r>
                      <a:r>
                        <a:rPr lang="en-US" altLang="zh-TW" sz="120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:30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東華學院 京士柏校舍：</a:t>
                      </a:r>
                    </a:p>
                    <a:p>
                      <a:pPr algn="ctr"/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香港何文田衛理道</a:t>
                      </a:r>
                      <a:r>
                        <a:rPr lang="en-US" altLang="zh-TW" sz="1200" dirty="0">
                          <a:solidFill>
                            <a:schemeClr val="bg1"/>
                          </a:solidFill>
                        </a:rPr>
                        <a:t>31</a:t>
                      </a:r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號</a:t>
                      </a:r>
                      <a:endParaRPr lang="en-HK" altLang="zh-TW" sz="12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zh-TW" altLang="en-US" sz="1200" dirty="0">
                          <a:solidFill>
                            <a:schemeClr val="bg1"/>
                          </a:solidFill>
                        </a:rPr>
                        <a:t>馬錦燦</a:t>
                      </a:r>
                      <a:r>
                        <a:rPr lang="zh-TW" altLang="en-US" sz="1200">
                          <a:solidFill>
                            <a:schemeClr val="bg1"/>
                          </a:solidFill>
                        </a:rPr>
                        <a:t>紀念大樓</a:t>
                      </a:r>
                      <a:endParaRPr lang="en-HK" altLang="zh-TW" sz="12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bg2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25951"/>
                  </a:ext>
                </a:extLst>
              </a:tr>
            </a:tbl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8C0188E-808E-4657-B67C-DADC02D79708}"/>
              </a:ext>
            </a:extLst>
          </p:cNvPr>
          <p:cNvCxnSpPr>
            <a:cxnSpLocks/>
          </p:cNvCxnSpPr>
          <p:nvPr/>
        </p:nvCxnSpPr>
        <p:spPr>
          <a:xfrm>
            <a:off x="3808545" y="5139619"/>
            <a:ext cx="0" cy="2649238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751E3959-0A9E-4541-9BB2-84609D9BA170}"/>
              </a:ext>
            </a:extLst>
          </p:cNvPr>
          <p:cNvSpPr txBox="1">
            <a:spLocks/>
          </p:cNvSpPr>
          <p:nvPr/>
        </p:nvSpPr>
        <p:spPr>
          <a:xfrm>
            <a:off x="439865" y="2966402"/>
            <a:ext cx="2690083" cy="33301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 anchorCtr="0">
            <a:normAutofit/>
          </a:bodyPr>
          <a:lstStyle>
            <a:lvl1pPr algn="l" defTabSz="566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8" b="1" i="0" kern="1200" spc="31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 algn="l" defTabSz="566987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3"/>
              </a:buClr>
              <a:buSzPct val="125000"/>
              <a:buFont typeface="Amasis MT Pro Black" panose="02040A04050005020304" pitchFamily="18" charset="0"/>
              <a:buChar char="◆"/>
            </a:pPr>
            <a:r>
              <a:rPr lang="zh-TW" altLang="en-US" sz="1800">
                <a:uFill>
                  <a:solidFill>
                    <a:schemeClr val="accent3"/>
                  </a:solidFill>
                </a:uFill>
              </a:rPr>
              <a:t>日程表</a:t>
            </a:r>
            <a:endParaRPr lang="en-US" sz="1800" b="1" i="0" u="none" kern="1200" spc="31" baseline="0">
              <a:solidFill>
                <a:schemeClr val="bg1"/>
              </a:solidFill>
              <a:uFill>
                <a:solidFill>
                  <a:schemeClr val="accent3"/>
                </a:solidFill>
              </a:uFill>
              <a:latin typeface="+mj-lt"/>
              <a:ea typeface="+mj-ea"/>
              <a:cs typeface="+mj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0F0982E-AAE3-4B93-9705-F2B3DF09DD8F}"/>
              </a:ext>
            </a:extLst>
          </p:cNvPr>
          <p:cNvGrpSpPr/>
          <p:nvPr/>
        </p:nvGrpSpPr>
        <p:grpSpPr>
          <a:xfrm>
            <a:off x="467043" y="5488152"/>
            <a:ext cx="2996431" cy="1952172"/>
            <a:chOff x="390975" y="4959580"/>
            <a:chExt cx="2996431" cy="1952172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91885F04-157D-4647-BA66-EE499430044B}"/>
                </a:ext>
              </a:extLst>
            </p:cNvPr>
            <p:cNvSpPr txBox="1">
              <a:spLocks/>
            </p:cNvSpPr>
            <p:nvPr/>
          </p:nvSpPr>
          <p:spPr>
            <a:xfrm>
              <a:off x="390975" y="4959580"/>
              <a:ext cx="2996431" cy="27813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t" anchorCtr="0">
              <a:normAutofit/>
            </a:bodyPr>
            <a:lstStyle>
              <a:lvl1pPr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728" b="1" i="0" kern="1200" spc="31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pPr marL="285750" indent="-285750"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Clr>
                  <a:schemeClr val="accent3"/>
                </a:buClr>
                <a:buSzPct val="125000"/>
                <a:buFont typeface="Amasis MT Pro Black" panose="02040A04050005020304" pitchFamily="18" charset="0"/>
                <a:buChar char="◆"/>
              </a:pPr>
              <a:r>
                <a:rPr lang="zh-TW" sz="1900">
                  <a:uFill>
                    <a:solidFill>
                      <a:schemeClr val="accent3"/>
                    </a:solidFill>
                  </a:uFill>
                  <a:ea typeface="+mj-lt"/>
                  <a:cs typeface="+mj-lt"/>
                </a:rPr>
                <a:t>適合</a:t>
              </a:r>
              <a:r>
                <a:rPr lang="zh-TW" altLang="en-US" sz="1900" b="1" i="0" u="none" kern="1200" spc="31" baseline="0">
                  <a:uFill>
                    <a:solidFill>
                      <a:schemeClr val="accent3"/>
                    </a:solidFill>
                  </a:uFill>
                  <a:latin typeface="+mj-lt"/>
                  <a:ea typeface="+mj-ea"/>
                  <a:cs typeface="+mj-cs"/>
                </a:rPr>
                <a:t>對象</a:t>
              </a:r>
              <a:endParaRPr lang="en-HK" altLang="zh-TW" sz="1900" b="1" i="0" u="none" kern="1200" spc="31" baseline="0">
                <a:uFill>
                  <a:solidFill>
                    <a:srgbClr val="0A34B2"/>
                  </a:solidFill>
                </a:uFill>
                <a:latin typeface="+mj-lt"/>
              </a:endParaRPr>
            </a:p>
            <a:p>
              <a:pPr marL="285750" indent="-285750"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Clr>
                  <a:schemeClr val="accent3"/>
                </a:buClr>
                <a:buSzPct val="125000"/>
                <a:buFont typeface="Amasis MT Pro Black" panose="02040A04050005020304" pitchFamily="18" charset="0"/>
                <a:buChar char="◆"/>
              </a:pPr>
              <a:endParaRPr lang="en-US" sz="1800" b="1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6" name="Text Placeholder 2">
              <a:extLst>
                <a:ext uri="{FF2B5EF4-FFF2-40B4-BE49-F238E27FC236}">
                  <a16:creationId xmlns:a16="http://schemas.microsoft.com/office/drawing/2014/main" id="{C9FBC52C-15DA-4814-9BED-4956BF4BDC41}"/>
                </a:ext>
              </a:extLst>
            </p:cNvPr>
            <p:cNvSpPr txBox="1">
              <a:spLocks/>
            </p:cNvSpPr>
            <p:nvPr/>
          </p:nvSpPr>
          <p:spPr>
            <a:xfrm>
              <a:off x="701134" y="5312392"/>
              <a:ext cx="2686272" cy="159936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lvl1pPr marL="342900" indent="-342900" algn="l" defTabSz="566987" rtl="0" eaLnBrk="1" latinLnBrk="0" hangingPunct="1">
                <a:lnSpc>
                  <a:spcPct val="100000"/>
                </a:lnSpc>
                <a:spcBef>
                  <a:spcPts val="620"/>
                </a:spcBef>
                <a:buFont typeface="+mj-lt"/>
                <a:buAutoNum type="arabicPeriod"/>
                <a:defRPr sz="120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25240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708733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99222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27572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55921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4270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2620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0969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zh-TW" altLang="en-US" dirty="0"/>
                <a:t>於 </a:t>
              </a:r>
              <a:r>
                <a:rPr lang="en-US" altLang="zh-TW" dirty="0"/>
                <a:t>2024 </a:t>
              </a:r>
              <a:r>
                <a:rPr lang="zh-TW" altLang="en-US" dirty="0"/>
                <a:t>至 </a:t>
              </a:r>
              <a:r>
                <a:rPr lang="en-US" altLang="zh-TW" dirty="0"/>
                <a:t>2025 </a:t>
              </a:r>
              <a:r>
                <a:rPr lang="zh-TW" altLang="en-US" dirty="0"/>
                <a:t>學年為中一至中五的香港資優教育學苑學員。</a:t>
              </a:r>
              <a:endParaRPr lang="en-HK" altLang="zh-TW" dirty="0"/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zh-TW" altLang="en-US" dirty="0"/>
                <a:t>名額：</a:t>
              </a:r>
              <a:r>
                <a:rPr lang="en-US" altLang="zh-TW" dirty="0"/>
                <a:t>50 </a:t>
              </a:r>
            </a:p>
            <a:p>
              <a:pPr marL="0" indent="0">
                <a:buNone/>
              </a:pPr>
              <a:r>
                <a:rPr lang="en-US" altLang="zh-TW" dirty="0"/>
                <a:t>*</a:t>
              </a:r>
              <a:r>
                <a:rPr lang="zh-TW" altLang="en-US" dirty="0"/>
                <a:t>由於名額有限，學苑會以電腦系統隨機取錄學員。學苑對課程取錄結果有最終決定權。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en-US" altLang="zh-TW" dirty="0"/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en-US" altLang="zh-TW" dirty="0"/>
            </a:p>
            <a:p>
              <a:pPr marL="171450" indent="-171450">
                <a:buFont typeface="Wingdings" panose="05000000000000000000" pitchFamily="2" charset="2"/>
                <a:buChar char="§"/>
              </a:pPr>
              <a:endParaRPr lang="zh-TW" altLang="en-US" dirty="0"/>
            </a:p>
            <a:p>
              <a:endParaRPr lang="en-HK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298C7FA-09C7-48FF-911B-8DC1D691CC4A}"/>
              </a:ext>
            </a:extLst>
          </p:cNvPr>
          <p:cNvGrpSpPr/>
          <p:nvPr/>
        </p:nvGrpSpPr>
        <p:grpSpPr>
          <a:xfrm>
            <a:off x="4153617" y="5139619"/>
            <a:ext cx="3063973" cy="1957203"/>
            <a:chOff x="4104727" y="4954549"/>
            <a:chExt cx="3063973" cy="1957203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849DDEF2-D44B-40F0-AA8C-9D6F7F1E13E6}"/>
                </a:ext>
              </a:extLst>
            </p:cNvPr>
            <p:cNvSpPr txBox="1">
              <a:spLocks/>
            </p:cNvSpPr>
            <p:nvPr/>
          </p:nvSpPr>
          <p:spPr>
            <a:xfrm>
              <a:off x="4104727" y="4954549"/>
              <a:ext cx="3063973" cy="2785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b" anchorCtr="0">
              <a:normAutofit/>
            </a:bodyPr>
            <a:lstStyle>
              <a:lvl1pPr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728" b="1" i="0" kern="1200" spc="31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pPr marL="285750" indent="-285750"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Clr>
                  <a:schemeClr val="accent3"/>
                </a:buClr>
                <a:buSzPct val="125000"/>
                <a:buFont typeface="Amasis MT Pro Black" panose="02040A04050005020304" pitchFamily="18" charset="0"/>
                <a:buChar char="◆"/>
              </a:pPr>
              <a:r>
                <a:rPr lang="zh-TW" altLang="en-US" sz="1800" b="1" i="0" u="none" kern="1200" spc="31" baseline="0" dirty="0">
                  <a:solidFill>
                    <a:schemeClr val="bg1"/>
                  </a:solidFill>
                  <a:uFill>
                    <a:solidFill>
                      <a:schemeClr val="accent3"/>
                    </a:solidFill>
                  </a:uFill>
                  <a:latin typeface="+mj-lt"/>
                  <a:ea typeface="+mj-ea"/>
                  <a:cs typeface="+mj-cs"/>
                </a:rPr>
                <a:t>講授語言</a:t>
              </a:r>
              <a:endParaRPr lang="en-US" sz="1800" b="1" i="0" u="none" kern="1200" spc="31" baseline="0" dirty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4" name="Text Placeholder 4">
              <a:extLst>
                <a:ext uri="{FF2B5EF4-FFF2-40B4-BE49-F238E27FC236}">
                  <a16:creationId xmlns:a16="http://schemas.microsoft.com/office/drawing/2014/main" id="{C57C9A9B-2D2A-4493-ACA6-7FBCDB907644}"/>
                </a:ext>
              </a:extLst>
            </p:cNvPr>
            <p:cNvSpPr txBox="1">
              <a:spLocks/>
            </p:cNvSpPr>
            <p:nvPr/>
          </p:nvSpPr>
          <p:spPr>
            <a:xfrm>
              <a:off x="4388558" y="5312392"/>
              <a:ext cx="2686272" cy="159936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lvl1pPr marL="342900" indent="-342900" algn="l" defTabSz="566987" rtl="0" eaLnBrk="1" latinLnBrk="0" hangingPunct="1">
                <a:lnSpc>
                  <a:spcPct val="100000"/>
                </a:lnSpc>
                <a:spcBef>
                  <a:spcPts val="620"/>
                </a:spcBef>
                <a:buFont typeface="+mj-lt"/>
                <a:buAutoNum type="arabicPeriod"/>
                <a:defRPr sz="120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25240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708733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99222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27572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55921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4270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2620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0969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zh-TW" altLang="en-US" dirty="0"/>
                <a:t>英語／粵語</a:t>
              </a:r>
              <a:endParaRPr lang="en-HK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7A97A27-17A5-4A78-9CFF-74C3272EB807}"/>
              </a:ext>
            </a:extLst>
          </p:cNvPr>
          <p:cNvGrpSpPr/>
          <p:nvPr/>
        </p:nvGrpSpPr>
        <p:grpSpPr>
          <a:xfrm>
            <a:off x="4148542" y="6107839"/>
            <a:ext cx="3063973" cy="1977965"/>
            <a:chOff x="4099652" y="7015526"/>
            <a:chExt cx="3063973" cy="1977965"/>
          </a:xfrm>
        </p:grpSpPr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16E30464-723B-425D-9381-BC8102D4DD17}"/>
                </a:ext>
              </a:extLst>
            </p:cNvPr>
            <p:cNvSpPr txBox="1">
              <a:spLocks/>
            </p:cNvSpPr>
            <p:nvPr/>
          </p:nvSpPr>
          <p:spPr>
            <a:xfrm>
              <a:off x="4099652" y="7015526"/>
              <a:ext cx="3063973" cy="27483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b" anchorCtr="0">
              <a:normAutofit/>
            </a:bodyPr>
            <a:lstStyle>
              <a:lvl1pPr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728" b="1" i="0" kern="1200" spc="31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pPr marL="285750" indent="-285750"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Clr>
                  <a:schemeClr val="accent3"/>
                </a:buClr>
                <a:buSzPct val="125000"/>
                <a:buFont typeface="Amasis MT Pro Black" panose="02040A04050005020304" pitchFamily="18" charset="0"/>
                <a:buChar char="◆"/>
              </a:pPr>
              <a:r>
                <a:rPr lang="zh-TW" altLang="en-US" sz="1800" b="1" i="0" u="none" kern="1200" spc="31" baseline="0">
                  <a:solidFill>
                    <a:schemeClr val="bg1"/>
                  </a:solidFill>
                  <a:uFill>
                    <a:solidFill>
                      <a:schemeClr val="accent3"/>
                    </a:solidFill>
                  </a:uFill>
                  <a:latin typeface="+mj-lt"/>
                  <a:ea typeface="+mj-ea"/>
                  <a:cs typeface="+mj-cs"/>
                </a:rPr>
                <a:t>證書</a:t>
              </a:r>
              <a:endParaRPr lang="en-US" sz="1800" b="1" i="0" u="none" kern="1200" spc="31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8" name="Text Placeholder 6">
              <a:extLst>
                <a:ext uri="{FF2B5EF4-FFF2-40B4-BE49-F238E27FC236}">
                  <a16:creationId xmlns:a16="http://schemas.microsoft.com/office/drawing/2014/main" id="{252FDD51-BD24-4D15-A13B-C742D9814A9D}"/>
                </a:ext>
              </a:extLst>
            </p:cNvPr>
            <p:cNvSpPr txBox="1">
              <a:spLocks/>
            </p:cNvSpPr>
            <p:nvPr/>
          </p:nvSpPr>
          <p:spPr>
            <a:xfrm>
              <a:off x="4388558" y="7394131"/>
              <a:ext cx="2686272" cy="159936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lvl1pPr marL="342900" indent="-342900" algn="l" defTabSz="566987" rtl="0" eaLnBrk="1" latinLnBrk="0" hangingPunct="1">
                <a:lnSpc>
                  <a:spcPct val="100000"/>
                </a:lnSpc>
                <a:spcBef>
                  <a:spcPts val="620"/>
                </a:spcBef>
                <a:buFont typeface="+mj-lt"/>
                <a:buAutoNum type="arabicPeriod"/>
                <a:defRPr sz="120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25240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708733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99222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27572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55921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4270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2620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0969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zh-TW" altLang="en-US" dirty="0"/>
                <a:t>學員必須達到以下要求方能完成此資優課程，並獲發電子證書：</a:t>
              </a:r>
            </a:p>
            <a:p>
              <a:pPr>
                <a:buFont typeface="Wingdings" panose="05000000000000000000" pitchFamily="2" charset="2"/>
                <a:buChar char="§"/>
              </a:pPr>
              <a:r>
                <a:rPr lang="zh-TW" altLang="en-US" dirty="0"/>
                <a:t>出席工作坊；及</a:t>
              </a:r>
            </a:p>
            <a:p>
              <a:pPr>
                <a:buFont typeface="Wingdings" panose="05000000000000000000" pitchFamily="2" charset="2"/>
                <a:buChar char="§"/>
              </a:pPr>
              <a:r>
                <a:rPr lang="zh-TW" altLang="en-US" dirty="0"/>
                <a:t>完成所有作業並表現良好。</a:t>
              </a:r>
            </a:p>
            <a:p>
              <a:endParaRPr lang="en-HK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1D1FBB4-3B87-4E2D-9DA0-0BBBA121C7D2}"/>
              </a:ext>
            </a:extLst>
          </p:cNvPr>
          <p:cNvGrpSpPr/>
          <p:nvPr/>
        </p:nvGrpSpPr>
        <p:grpSpPr>
          <a:xfrm>
            <a:off x="445637" y="1155254"/>
            <a:ext cx="6660804" cy="1736467"/>
            <a:chOff x="445637" y="1155254"/>
            <a:chExt cx="6660804" cy="1736467"/>
          </a:xfrm>
        </p:grpSpPr>
        <p:sp>
          <p:nvSpPr>
            <p:cNvPr id="30" name="Title 1">
              <a:extLst>
                <a:ext uri="{FF2B5EF4-FFF2-40B4-BE49-F238E27FC236}">
                  <a16:creationId xmlns:a16="http://schemas.microsoft.com/office/drawing/2014/main" id="{E9F173A5-593D-498B-A083-A9D3B5F2A545}"/>
                </a:ext>
              </a:extLst>
            </p:cNvPr>
            <p:cNvSpPr txBox="1">
              <a:spLocks/>
            </p:cNvSpPr>
            <p:nvPr/>
          </p:nvSpPr>
          <p:spPr>
            <a:xfrm>
              <a:off x="445637" y="1155254"/>
              <a:ext cx="3063973" cy="46441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b" anchorCtr="0">
              <a:normAutofit/>
            </a:bodyPr>
            <a:lstStyle>
              <a:lvl1pPr algn="l" defTabSz="566987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728" b="1" i="0" kern="1200" spc="31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pPr marL="285750" indent="-285750">
                <a:buClr>
                  <a:schemeClr val="accent3"/>
                </a:buClr>
                <a:buSzPct val="125000"/>
                <a:buFont typeface="Amasis MT Pro Black" panose="02040A04050005020304" pitchFamily="18" charset="0"/>
                <a:buChar char="◆"/>
              </a:pPr>
              <a:r>
                <a:rPr lang="zh-TW" altLang="en-US" sz="1800" u="none" baseline="0">
                  <a:uFill>
                    <a:solidFill>
                      <a:schemeClr val="accent3"/>
                    </a:solidFill>
                  </a:uFill>
                </a:rPr>
                <a:t>資優課程簡介</a:t>
              </a:r>
              <a:endParaRPr lang="en-US" sz="1800" u="none" baseline="0">
                <a:uFill>
                  <a:solidFill>
                    <a:schemeClr val="accent3"/>
                  </a:solidFill>
                </a:uFill>
              </a:endParaRPr>
            </a:p>
          </p:txBody>
        </p:sp>
        <p:sp>
          <p:nvSpPr>
            <p:cNvPr id="33" name="Text Placeholder 1">
              <a:extLst>
                <a:ext uri="{FF2B5EF4-FFF2-40B4-BE49-F238E27FC236}">
                  <a16:creationId xmlns:a16="http://schemas.microsoft.com/office/drawing/2014/main" id="{B5B53BBA-AC1B-43B8-99BA-ED2A529D8D32}"/>
                </a:ext>
              </a:extLst>
            </p:cNvPr>
            <p:cNvSpPr txBox="1">
              <a:spLocks/>
            </p:cNvSpPr>
            <p:nvPr/>
          </p:nvSpPr>
          <p:spPr>
            <a:xfrm>
              <a:off x="759923" y="1677772"/>
              <a:ext cx="6346518" cy="12139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lvl1pPr marL="0" indent="0" algn="l" defTabSz="566987" rtl="0" eaLnBrk="1" latinLnBrk="0" hangingPunct="1">
                <a:lnSpc>
                  <a:spcPct val="100000"/>
                </a:lnSpc>
                <a:spcBef>
                  <a:spcPts val="620"/>
                </a:spcBef>
                <a:buFont typeface="Arial" panose="020B0604020202020204" pitchFamily="34" charset="0"/>
                <a:buNone/>
                <a:defRPr sz="120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1pPr>
              <a:lvl2pPr marL="425240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708733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99222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27572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2480" b="0" i="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55921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42707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26201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09694" indent="-141747" algn="l" defTabSz="566987" rtl="0" eaLnBrk="1" latinLnBrk="0" hangingPunct="1">
                <a:lnSpc>
                  <a:spcPct val="90000"/>
                </a:lnSpc>
                <a:spcBef>
                  <a:spcPts val="310"/>
                </a:spcBef>
                <a:buFont typeface="Arial" panose="020B0604020202020204" pitchFamily="34" charset="0"/>
                <a:buChar char="•"/>
                <a:defRPr sz="111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zh-TW" altLang="en-US" dirty="0"/>
                <a:t>你認為你已經掌握了電視劇中的所有破案技巧嗎？再想想！每個指紋都講述著一個獨特的故事，就讓我們深入探索法證科學的迷人世界。</a:t>
              </a:r>
              <a:endParaRPr lang="en-HK" altLang="zh-TW" dirty="0"/>
            </a:p>
            <a:p>
              <a:pPr algn="just">
                <a:lnSpc>
                  <a:spcPct val="150000"/>
                </a:lnSpc>
              </a:pPr>
              <a:r>
                <a:rPr lang="zh-TW" altLang="en-US" dirty="0"/>
                <a:t>加入此工作坊，探索指紋的特徵，透過十指指紋卡了解自己指紋圖案的類別，並體驗刑事調查中的指紋偵測技術。不要錯過這個機會，揭開指紋分析成為法證最令人興奮領域之一的秘密！</a:t>
              </a:r>
              <a:endParaRPr lang="zh-TW" altLang="en-US" sz="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058156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ark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82B1E4"/>
      </a:accent1>
      <a:accent2>
        <a:srgbClr val="073661"/>
      </a:accent2>
      <a:accent3>
        <a:srgbClr val="0A34B2"/>
      </a:accent3>
      <a:accent4>
        <a:srgbClr val="46A7EE"/>
      </a:accent4>
      <a:accent5>
        <a:srgbClr val="64D5FD"/>
      </a:accent5>
      <a:accent6>
        <a:srgbClr val="7DF9FF"/>
      </a:accent6>
      <a:hlink>
        <a:srgbClr val="F49100"/>
      </a:hlink>
      <a:folHlink>
        <a:srgbClr val="85DFD0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1" id="{C430261A-FCA8-4BC8-A18D-C215E972E657}" vid="{C6A4BACC-CDCF-4C57-A649-7AD15E2EE8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21D10-BD83-491A-AAA6-945C2DB1EB01}">
  <ds:schemaRefs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9EC1AB0-9704-404D-B6D3-819D938AC55B}">
  <ds:schemaRefs>
    <ds:schemaRef ds:uri="http://schemas.microsoft.com/office/2006/documentManagement/types"/>
    <ds:schemaRef ds:uri="http://purl.org/dc/elements/1.1/"/>
    <ds:schemaRef ds:uri="http://www.w3.org/XML/1998/namespace"/>
    <ds:schemaRef ds:uri="71af3243-3dd4-4a8d-8c0d-dd76da1f02a5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PosterDesign1</Template>
  <TotalTime>198</TotalTime>
  <Words>348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Amasis MT Pro Black</vt:lpstr>
      <vt:lpstr>Arial</vt:lpstr>
      <vt:lpstr>Calibri</vt:lpstr>
      <vt:lpstr>Franklin Gothic Book</vt:lpstr>
      <vt:lpstr>Franklin Gothic Demi</vt:lpstr>
      <vt:lpstr>Wingdings</vt:lpstr>
      <vt:lpstr>Theme1</vt:lpstr>
      <vt:lpstr>解鎖法證生物醫學科學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HKAGE</dc:creator>
  <cp:lastModifiedBy>HKAGE</cp:lastModifiedBy>
  <cp:revision>13</cp:revision>
  <dcterms:created xsi:type="dcterms:W3CDTF">2021-09-23T01:34:15Z</dcterms:created>
  <dcterms:modified xsi:type="dcterms:W3CDTF">2025-07-18T02:48:55Z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